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51" r:id="rId2"/>
  </p:sldMasterIdLst>
  <p:notesMasterIdLst>
    <p:notesMasterId r:id="rId32"/>
  </p:notesMasterIdLst>
  <p:sldIdLst>
    <p:sldId id="285" r:id="rId3"/>
    <p:sldId id="256" r:id="rId4"/>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 id="272" r:id="rId20"/>
    <p:sldId id="273" r:id="rId21"/>
    <p:sldId id="274" r:id="rId22"/>
    <p:sldId id="275" r:id="rId23"/>
    <p:sldId id="276" r:id="rId24"/>
    <p:sldId id="277" r:id="rId25"/>
    <p:sldId id="278" r:id="rId26"/>
    <p:sldId id="279" r:id="rId27"/>
    <p:sldId id="280" r:id="rId28"/>
    <p:sldId id="281" r:id="rId29"/>
    <p:sldId id="282" r:id="rId30"/>
    <p:sldId id="284" r:id="rId31"/>
  </p:sldIdLst>
  <p:sldSz cx="9144000" cy="5143500" type="screen16x9"/>
  <p:notesSz cx="5143500" cy="9144000"/>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11"/>
    <p:restoredTop sz="94610"/>
  </p:normalViewPr>
  <p:slideViewPr>
    <p:cSldViewPr snapToGrid="0" snapToObjects="1">
      <p:cViewPr varScale="1">
        <p:scale>
          <a:sx n="213" d="100"/>
          <a:sy n="213" d="100"/>
        </p:scale>
        <p:origin x="300" y="10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57145816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2" name="Google Shape;82;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Governments and political actors use gaslighting collectively to reshape perceived realities, not to win arguments, but to disorient and suppress opposition. This strategy distorts facts and undermines trust in knowledge, disproportionately disadvantaging marginalized communities, who may already lack social power and confidence in their epistemic agency.</a:t>
            </a:r>
          </a:p>
        </p:txBody>
      </p:sp>
      <p:sp>
        <p:nvSpPr>
          <p:cNvPr id="4" name="Slide Number Placeholder 3"/>
          <p:cNvSpPr>
            <a:spLocks noGrp="1"/>
          </p:cNvSpPr>
          <p:nvPr>
            <p:ph type="sldNum" sz="quarter" idx="10"/>
          </p:nvPr>
        </p:nvSpPr>
        <p:spPr/>
        <p:txBody>
          <a:bodyPr/>
          <a:lstStyle/>
          <a:p>
            <a:fld id="{F7021451-1387-4CA6-816F-3879F97B5CBC}" type="slidenum">
              <a:rPr lang="en-US"/>
              <a:t>10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Gaslighting corrodes democracy by breaking down individuals' confidence in discerning truth, fostering relativism where all views are seen as equally valid regardless of evidence. Populist tactics amplify this, deepening societal divides and undermining institutions. Education must respond critically to challenge exclusionary narratives and restore epistemic legitimacy.</a:t>
            </a:r>
          </a:p>
        </p:txBody>
      </p:sp>
      <p:sp>
        <p:nvSpPr>
          <p:cNvPr id="4" name="Slide Number Placeholder 3"/>
          <p:cNvSpPr>
            <a:spLocks noGrp="1"/>
          </p:cNvSpPr>
          <p:nvPr>
            <p:ph type="sldNum" sz="quarter" idx="10"/>
          </p:nvPr>
        </p:nvSpPr>
        <p:spPr/>
        <p:txBody>
          <a:bodyPr/>
          <a:lstStyle/>
          <a:p>
            <a:fld id="{F7021451-1387-4CA6-816F-3879F97B5CBC}" type="slidenum">
              <a:rPr lang="en-US"/>
              <a:t>11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education, gaslighting manifests in institutions deflecting accountability and systemic practices that conceal structural inequalities. Racial gaslighting sustains racist norms by invalidating marginalized groups’ experiential truth. Emotional and epistemic gaslighting subtly weaken individuals’ confidence in their feelings and knowledge, creating unhealthy school environments and impeding learning and participation.</a:t>
            </a:r>
          </a:p>
        </p:txBody>
      </p:sp>
      <p:sp>
        <p:nvSpPr>
          <p:cNvPr id="4" name="Slide Number Placeholder 3"/>
          <p:cNvSpPr>
            <a:spLocks noGrp="1"/>
          </p:cNvSpPr>
          <p:nvPr>
            <p:ph type="sldNum" sz="quarter" idx="10"/>
          </p:nvPr>
        </p:nvSpPr>
        <p:spPr/>
        <p:txBody>
          <a:bodyPr/>
          <a:lstStyle/>
          <a:p>
            <a:fld id="{F7021451-1387-4CA6-816F-3879F97B5CBC}" type="slidenum">
              <a:rPr lang="en-US"/>
              <a:t>12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Institutional gaslighting occurs when schools or related bodies ignore or minimize issues affecting vulnerable groups, shirking responsibilities. Structural gaslighting goes deeper, embedding denial through normalized educational and societal structures, marginalizing certain voices, and perpetuating cycles of injustice reflected in curricula, policies, and classroom dynamics.</a:t>
            </a:r>
          </a:p>
        </p:txBody>
      </p:sp>
      <p:sp>
        <p:nvSpPr>
          <p:cNvPr id="4" name="Slide Number Placeholder 3"/>
          <p:cNvSpPr>
            <a:spLocks noGrp="1"/>
          </p:cNvSpPr>
          <p:nvPr>
            <p:ph type="sldNum" sz="quarter" idx="10"/>
          </p:nvPr>
        </p:nvSpPr>
        <p:spPr/>
        <p:txBody>
          <a:bodyPr/>
          <a:lstStyle/>
          <a:p>
            <a:fld id="{F7021451-1387-4CA6-816F-3879F97B5CBC}" type="slidenum">
              <a:rPr lang="en-US"/>
              <a:t>13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Racial gaslighting reinforces systemic white supremacy within schools, silencing and invalidating the lived experiences of people of color. Emotional gaslighting functions by belittling legitimate feelings and labeling reactions as overreactions, thus disabling individuals’ emotional health and sense of self, which are critical for learning and engagement.</a:t>
            </a:r>
          </a:p>
        </p:txBody>
      </p:sp>
      <p:sp>
        <p:nvSpPr>
          <p:cNvPr id="4" name="Slide Number Placeholder 3"/>
          <p:cNvSpPr>
            <a:spLocks noGrp="1"/>
          </p:cNvSpPr>
          <p:nvPr>
            <p:ph type="sldNum" sz="quarter" idx="10"/>
          </p:nvPr>
        </p:nvSpPr>
        <p:spPr/>
        <p:txBody>
          <a:bodyPr/>
          <a:lstStyle/>
          <a:p>
            <a:fld id="{F7021451-1387-4CA6-816F-3879F97B5CBC}" type="slidenum">
              <a:rPr lang="en-US"/>
              <a:t>14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Epistemic gaslighting arises often unconsciously where biases invalidate others' knowledge claims. For example, dismissing LGBTQ+ identities or pressuring teachers to maintain unfounded positivity silences real concerns. In classrooms, teachers may unintentionally gaslight students, impairing their self-trust and learning. Even peer disagreements can become gaslighting if they attack an individual's cognitive trust.</a:t>
            </a:r>
          </a:p>
        </p:txBody>
      </p:sp>
      <p:sp>
        <p:nvSpPr>
          <p:cNvPr id="4" name="Slide Number Placeholder 3"/>
          <p:cNvSpPr>
            <a:spLocks noGrp="1"/>
          </p:cNvSpPr>
          <p:nvPr>
            <p:ph type="sldNum" sz="quarter" idx="10"/>
          </p:nvPr>
        </p:nvSpPr>
        <p:spPr/>
        <p:txBody>
          <a:bodyPr/>
          <a:lstStyle/>
          <a:p>
            <a:fld id="{F7021451-1387-4CA6-816F-3879F97B5CBC}" type="slidenum">
              <a:rPr lang="en-US"/>
              <a:t>15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Detecting gaslighting within school requires attentiveness to patterns where voices are dismissed or blamed unjustly. Subtle behaviors like policing tone rather than content can invalidate genuine concerns. Effective and sensitive school responses can prevent harm and affirm epistemic justice, fostering an environment where all voices are respected and trusted.</a:t>
            </a:r>
          </a:p>
        </p:txBody>
      </p:sp>
      <p:sp>
        <p:nvSpPr>
          <p:cNvPr id="4" name="Slide Number Placeholder 3"/>
          <p:cNvSpPr>
            <a:spLocks noGrp="1"/>
          </p:cNvSpPr>
          <p:nvPr>
            <p:ph type="sldNum" sz="quarter" idx="10"/>
          </p:nvPr>
        </p:nvSpPr>
        <p:spPr/>
        <p:txBody>
          <a:bodyPr/>
          <a:lstStyle/>
          <a:p>
            <a:fld id="{F7021451-1387-4CA6-816F-3879F97B5CBC}" type="slidenum">
              <a:rPr lang="en-US"/>
              <a:t>16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Schools can be pivotal in combating disinformation by nurturing environments free from gaslighting and inequity. By fostering epistemic justice — fair recognition and exchange of knowledge — schools become resilient echo chambers, reinforcing accurate knowledge and healthy discourse, thus arming students and staff against disinformation's corrosive effects.</a:t>
            </a:r>
          </a:p>
        </p:txBody>
      </p:sp>
      <p:sp>
        <p:nvSpPr>
          <p:cNvPr id="4" name="Slide Number Placeholder 3"/>
          <p:cNvSpPr>
            <a:spLocks noGrp="1"/>
          </p:cNvSpPr>
          <p:nvPr>
            <p:ph type="sldNum" sz="quarter" idx="10"/>
          </p:nvPr>
        </p:nvSpPr>
        <p:spPr/>
        <p:txBody>
          <a:bodyPr/>
          <a:lstStyle/>
          <a:p>
            <a:fld id="{F7021451-1387-4CA6-816F-3879F97B5CBC}" type="slidenum">
              <a:rPr lang="en-US"/>
              <a:t>17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Epistemic injustice occurs when certain individuals or groups are unfairly discredited or excluded from knowledge processes. Children’s insights are often dismissed due to ageism; linguistic minorities face barriers; and dominant cultural narratives marginalize indigenous knowledge. Acknowledging and correcting these injustices is critical for inclusive and effective education.</a:t>
            </a:r>
          </a:p>
        </p:txBody>
      </p:sp>
      <p:sp>
        <p:nvSpPr>
          <p:cNvPr id="4" name="Slide Number Placeholder 3"/>
          <p:cNvSpPr>
            <a:spLocks noGrp="1"/>
          </p:cNvSpPr>
          <p:nvPr>
            <p:ph type="sldNum" sz="quarter" idx="10"/>
          </p:nvPr>
        </p:nvSpPr>
        <p:spPr/>
        <p:txBody>
          <a:bodyPr/>
          <a:lstStyle/>
          <a:p>
            <a:fld id="{F7021451-1387-4CA6-816F-3879F97B5CBC}" type="slidenum">
              <a:rPr lang="en-US"/>
              <a:t>18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Specific injustices include curricula that neglect indigenous and minority histories, adults disregarding children’s contributions, use of dominant languages that inhibit access, and school leadership practices that favor some groups. These create unfair knowledge hierarchies, limiting diversity and equity in school knowledge ecosystems.</a:t>
            </a:r>
          </a:p>
        </p:txBody>
      </p:sp>
      <p:sp>
        <p:nvSpPr>
          <p:cNvPr id="4" name="Slide Number Placeholder 3"/>
          <p:cNvSpPr>
            <a:spLocks noGrp="1"/>
          </p:cNvSpPr>
          <p:nvPr>
            <p:ph type="sldNum" sz="quarter" idx="10"/>
          </p:nvPr>
        </p:nvSpPr>
        <p:spPr/>
        <p:txBody>
          <a:bodyPr/>
          <a:lstStyle/>
          <a:p>
            <a:fld id="{F7021451-1387-4CA6-816F-3879F97B5CBC}" type="slidenum">
              <a:rPr lang="en-US"/>
              <a:t>19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Epistemic justice seeks to ensure all individuals have equal opportunity to contribute to, access, and value knowledge regardless of social identity. By rectifying epistemic wrongs and harms, schools can promote inclusivity, validate diverse knowledge systems, and foster empowerment and autonomy among marginalized learners and staff.</a:t>
            </a:r>
          </a:p>
        </p:txBody>
      </p:sp>
      <p:sp>
        <p:nvSpPr>
          <p:cNvPr id="4" name="Slide Number Placeholder 3"/>
          <p:cNvSpPr>
            <a:spLocks noGrp="1"/>
          </p:cNvSpPr>
          <p:nvPr>
            <p:ph type="sldNum" sz="quarter" idx="10"/>
          </p:nvPr>
        </p:nvSpPr>
        <p:spPr/>
        <p:txBody>
          <a:bodyPr/>
          <a:lstStyle/>
          <a:p>
            <a:fld id="{F7021451-1387-4CA6-816F-3879F97B5CBC}" type="slidenum">
              <a:rPr lang="en-US"/>
              <a:t>20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While echo chambers are typically viewed as negative, they can be harnessed positively. Survival echoing helps individuals maintain justified beliefs despite gaslighting. Resistance echoing collective efforts amplify marginalized truths, disrupt ignorance, and challenge oppressive systems, leading to epistemic justice and resilience in schools.</a:t>
            </a:r>
          </a:p>
        </p:txBody>
      </p:sp>
      <p:sp>
        <p:nvSpPr>
          <p:cNvPr id="4" name="Slide Number Placeholder 3"/>
          <p:cNvSpPr>
            <a:spLocks noGrp="1"/>
          </p:cNvSpPr>
          <p:nvPr>
            <p:ph type="sldNum" sz="quarter" idx="10"/>
          </p:nvPr>
        </p:nvSpPr>
        <p:spPr/>
        <p:txBody>
          <a:bodyPr/>
          <a:lstStyle/>
          <a:p>
            <a:fld id="{F7021451-1387-4CA6-816F-3879F97B5CBC}" type="slidenum">
              <a:rPr lang="en-US"/>
              <a:t>21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School leaders can foster echo chambers that support epistemic resilience by building communities that validate diverse perspectives, provide solidarity against gaslighting, and empower collective knowledge construction. Structured dialogues and reflective practices help schools resist disinformation and cultivate epistemic justice.</a:t>
            </a:r>
          </a:p>
        </p:txBody>
      </p:sp>
      <p:sp>
        <p:nvSpPr>
          <p:cNvPr id="4" name="Slide Number Placeholder 3"/>
          <p:cNvSpPr>
            <a:spLocks noGrp="1"/>
          </p:cNvSpPr>
          <p:nvPr>
            <p:ph type="sldNum" sz="quarter" idx="10"/>
          </p:nvPr>
        </p:nvSpPr>
        <p:spPr/>
        <p:txBody>
          <a:bodyPr/>
          <a:lstStyle/>
          <a:p>
            <a:fld id="{F7021451-1387-4CA6-816F-3879F97B5CBC}" type="slidenum">
              <a:rPr lang="en-US"/>
              <a:t>22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Leadership is pivotal in shaping school epistemic culture. Transparent and accountable practices create trust. Detecting and remedying epistemic injustices prevent marginalization. Revising curricula to embrace multiple perspectives and enabling equitable participation empowers all members, fostering inclusive and resilient educational environments.</a:t>
            </a:r>
          </a:p>
        </p:txBody>
      </p:sp>
      <p:sp>
        <p:nvSpPr>
          <p:cNvPr id="4" name="Slide Number Placeholder 3"/>
          <p:cNvSpPr>
            <a:spLocks noGrp="1"/>
          </p:cNvSpPr>
          <p:nvPr>
            <p:ph type="sldNum" sz="quarter" idx="10"/>
          </p:nvPr>
        </p:nvSpPr>
        <p:spPr/>
        <p:txBody>
          <a:bodyPr/>
          <a:lstStyle/>
          <a:p>
            <a:fld id="{F7021451-1387-4CA6-816F-3879F97B5CBC}" type="slidenum">
              <a:rPr lang="en-US"/>
              <a:t>23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Addressing gaslighting requires comprehensive school policies and awareness. Training equips staff to recognize subtle and overt manipulations. Supporting victims with resources affirms their epistemic agency, while channels for reporting and accountability ensure institutional commitment to a healthy communicative culture.</a:t>
            </a:r>
          </a:p>
        </p:txBody>
      </p:sp>
      <p:sp>
        <p:nvSpPr>
          <p:cNvPr id="4" name="Slide Number Placeholder 3"/>
          <p:cNvSpPr>
            <a:spLocks noGrp="1"/>
          </p:cNvSpPr>
          <p:nvPr>
            <p:ph type="sldNum" sz="quarter" idx="10"/>
          </p:nvPr>
        </p:nvSpPr>
        <p:spPr/>
        <p:txBody>
          <a:bodyPr/>
          <a:lstStyle/>
          <a:p>
            <a:fld id="{F7021451-1387-4CA6-816F-3879F97B5CBC}" type="slidenum">
              <a:rPr lang="en-US"/>
              <a:t>24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Education must adopt critical pedagogies that teach students to scrutinize not only information but also underlying political, social, and ideological power dynamics. This approach builds students' capacity to navigate complex truths, resist misinformation, and participate responsibly in democratic society.</a:t>
            </a:r>
          </a:p>
        </p:txBody>
      </p:sp>
      <p:sp>
        <p:nvSpPr>
          <p:cNvPr id="4" name="Slide Number Placeholder 3"/>
          <p:cNvSpPr>
            <a:spLocks noGrp="1"/>
          </p:cNvSpPr>
          <p:nvPr>
            <p:ph type="sldNum" sz="quarter" idx="10"/>
          </p:nvPr>
        </p:nvSpPr>
        <p:spPr/>
        <p:txBody>
          <a:bodyPr/>
          <a:lstStyle/>
          <a:p>
            <a:fld id="{F7021451-1387-4CA6-816F-3879F97B5CBC}" type="slidenum">
              <a:rPr lang="en-US"/>
              <a:t>25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Resilient schools are built on trust, respect, and inclusivity. By facilitating open dialogue and valuing diverse ways of knowing, schools empower members to confront disinformation confidently. Preparing stakeholders for the challenges in digital and global contexts enhances collective epistemic security.</a:t>
            </a:r>
          </a:p>
        </p:txBody>
      </p:sp>
      <p:sp>
        <p:nvSpPr>
          <p:cNvPr id="4" name="Slide Number Placeholder 3"/>
          <p:cNvSpPr>
            <a:spLocks noGrp="1"/>
          </p:cNvSpPr>
          <p:nvPr>
            <p:ph type="sldNum" sz="quarter" idx="10"/>
          </p:nvPr>
        </p:nvSpPr>
        <p:spPr/>
        <p:txBody>
          <a:bodyPr/>
          <a:lstStyle/>
          <a:p>
            <a:fld id="{F7021451-1387-4CA6-816F-3879F97B5CBC}" type="slidenum">
              <a:rPr lang="en-US"/>
              <a:t>26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 conclude, combating disinformation requires acknowledging gaslighting's pervasive effects and taking active measures to promote epistemic justice within schools. Healthy echo chambers reinforcing truth and trust can be built through proactive leadership and teaching strategies, ensuring schools remain resilient amidst the challenges of the post-truth era.</a:t>
            </a:r>
          </a:p>
        </p:txBody>
      </p:sp>
      <p:sp>
        <p:nvSpPr>
          <p:cNvPr id="4" name="Slide Number Placeholder 3"/>
          <p:cNvSpPr>
            <a:spLocks noGrp="1"/>
          </p:cNvSpPr>
          <p:nvPr>
            <p:ph type="sldNum" sz="quarter" idx="10"/>
          </p:nvPr>
        </p:nvSpPr>
        <p:spPr/>
        <p:txBody>
          <a:bodyPr/>
          <a:lstStyle/>
          <a:p>
            <a:fld id="{F7021451-1387-4CA6-816F-3879F97B5CBC}" type="slidenum">
              <a:rPr lang="en-US"/>
              <a:t>27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For those interested in deepening their understanding, here are key scholarly works supporting this presentation’s framework. Engaging with these resources will provide broader and nuanced insights into the complex phenomena discussed. I'm also open to any questions or further discussions on implementing these concepts in educational contexts.</a:t>
            </a:r>
          </a:p>
        </p:txBody>
      </p:sp>
      <p:sp>
        <p:nvSpPr>
          <p:cNvPr id="4" name="Slide Number Placeholder 3"/>
          <p:cNvSpPr>
            <a:spLocks noGrp="1"/>
          </p:cNvSpPr>
          <p:nvPr>
            <p:ph type="sldNum" sz="quarter" idx="10"/>
          </p:nvPr>
        </p:nvSpPr>
        <p:spPr/>
        <p:txBody>
          <a:bodyPr/>
          <a:lstStyle/>
          <a:p>
            <a:fld id="{F7021451-1387-4CA6-816F-3879F97B5CBC}" type="slidenum">
              <a:rPr lang="en-US"/>
              <a:t>28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0"/>
        <p:cNvGrpSpPr/>
        <p:nvPr/>
      </p:nvGrpSpPr>
      <p:grpSpPr>
        <a:xfrm>
          <a:off x="0" y="0"/>
          <a:ext cx="0" cy="0"/>
          <a:chOff x="0" y="0"/>
          <a:chExt cx="0" cy="0"/>
        </a:xfrm>
      </p:grpSpPr>
      <p:sp>
        <p:nvSpPr>
          <p:cNvPr id="381" name="Google Shape;381;p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382" name="Google Shape;382;p11: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Welcome to this comprehensive presentation. We'll explore how disinformation intersects with the post-truth era and impacts schools. We begin by framing the broader context, highlighting gaslighting's effects on democratic decision-making and educational environments. Lastly, we propose how schools can strategically evolve into resilient, healthy echo chambers to counter disinformation effectively.</a:t>
            </a:r>
          </a:p>
        </p:txBody>
      </p:sp>
      <p:sp>
        <p:nvSpPr>
          <p:cNvPr id="4" name="Slide Number Placeholder 3"/>
          <p:cNvSpPr>
            <a:spLocks noGrp="1"/>
          </p:cNvSpPr>
          <p:nvPr>
            <p:ph type="sldNum" sz="quarter" idx="10"/>
          </p:nvPr>
        </p:nvSpPr>
        <p:spPr/>
        <p:txBody>
          <a:bodyPr/>
          <a:lstStyle/>
          <a:p>
            <a:fld id="{F7021451-1387-4CA6-816F-3879F97B5CBC}" type="slidenum">
              <a:rPr lang="en-US"/>
              <a:t>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module is built on three key rationales: First, combating disinformation extends beyond epistemology taught in classrooms; schools as communities must uphold vigilant communication cultures. Second, identifying gaslighting in everyday school dynamics helps grasp larger societal information manipulation. Third, fostering healthy communication within schools equips stakeholders with the tools to resist disinformation effectively.</a:t>
            </a:r>
          </a:p>
        </p:txBody>
      </p:sp>
      <p:sp>
        <p:nvSpPr>
          <p:cNvPr id="4" name="Slide Number Placeholder 3"/>
          <p:cNvSpPr>
            <a:spLocks noGrp="1"/>
          </p:cNvSpPr>
          <p:nvPr>
            <p:ph type="sldNum" sz="quarter" idx="10"/>
          </p:nvPr>
        </p:nvSpPr>
        <p:spPr/>
        <p:txBody>
          <a:bodyPr/>
          <a:lstStyle/>
          <a:p>
            <a:fld id="{F7021451-1387-4CA6-816F-3879F97B5CBC}" type="slidenum">
              <a:rPr lang="en-US"/>
              <a:t>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module unfolds in three sections: first, understanding post-truth and its link to democracy and gaslighting. Next, uncovering how gaslighting operates silently in educational contexts and its emotional and epistemic harms. Finally, exploring leadership roles in developing schools as robust, resilient infrastructures against disinformation. By the end, participants will be able to identify, respond, and implement strategies to foster resilience.</a:t>
            </a:r>
          </a:p>
        </p:txBody>
      </p:sp>
      <p:sp>
        <p:nvSpPr>
          <p:cNvPr id="4" name="Slide Number Placeholder 3"/>
          <p:cNvSpPr>
            <a:spLocks noGrp="1"/>
          </p:cNvSpPr>
          <p:nvPr>
            <p:ph type="sldNum" sz="quarter" idx="10"/>
          </p:nvPr>
        </p:nvSpPr>
        <p:spPr/>
        <p:txBody>
          <a:bodyPr/>
          <a:lstStyle/>
          <a:p>
            <a:fld id="{F7021451-1387-4CA6-816F-3879F97B5CBC}" type="slidenum">
              <a:rPr lang="en-US"/>
              <a:t>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Post-truth describes a socio-political climate where feelings and personal beliefs overshadow objective facts. This term gained traction particularly after Brexit and the US presidential election, highlighting a crisis of truth. The media often plays a role in manipulating perceptions by undermining scientific data and established expertise, substituting them with misinformation and alternative narratives that jeopardize democratic processes.</a:t>
            </a:r>
          </a:p>
        </p:txBody>
      </p:sp>
      <p:sp>
        <p:nvSpPr>
          <p:cNvPr id="4" name="Slide Number Placeholder 3"/>
          <p:cNvSpPr>
            <a:spLocks noGrp="1"/>
          </p:cNvSpPr>
          <p:nvPr>
            <p:ph type="sldNum" sz="quarter" idx="10"/>
          </p:nvPr>
        </p:nvSpPr>
        <p:spPr/>
        <p:txBody>
          <a:bodyPr/>
          <a:lstStyle/>
          <a:p>
            <a:fld id="{F7021451-1387-4CA6-816F-3879F97B5CBC}" type="slidenum">
              <a:rPr lang="en-US"/>
              <a:t>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Post-truth arises from complex interplays including shifts in knowledge paradigms, economic instability, rapid technological advances, psychological biases, and existing power hierarchies. Distrust towards governments and experts following financial crises fuel fertile ground for misinformation. Environments with inequality and social fragmentation facilitate the viral spread of fake news, especially in politicized contexts.</a:t>
            </a:r>
          </a:p>
        </p:txBody>
      </p:sp>
      <p:sp>
        <p:nvSpPr>
          <p:cNvPr id="4" name="Slide Number Placeholder 3"/>
          <p:cNvSpPr>
            <a:spLocks noGrp="1"/>
          </p:cNvSpPr>
          <p:nvPr>
            <p:ph type="sldNum" sz="quarter" idx="10"/>
          </p:nvPr>
        </p:nvSpPr>
        <p:spPr/>
        <p:txBody>
          <a:bodyPr/>
          <a:lstStyle/>
          <a:p>
            <a:fld id="{F7021451-1387-4CA6-816F-3879F97B5CBC}" type="slidenum">
              <a:rPr lang="en-US"/>
              <a:t>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Human psychology plays a critical role in post-truth’s potency. Biases make us drawn to information aligning with our beliefs while dismissing evidence to the contrary. This selective acceptance fosters environments where alternative realities take root, challenging objective assessment and reinforcing echo chambers that resist factual correction.</a:t>
            </a:r>
          </a:p>
        </p:txBody>
      </p:sp>
      <p:sp>
        <p:nvSpPr>
          <p:cNvPr id="4" name="Slide Number Placeholder 3"/>
          <p:cNvSpPr>
            <a:spLocks noGrp="1"/>
          </p:cNvSpPr>
          <p:nvPr>
            <p:ph type="sldNum" sz="quarter" idx="10"/>
          </p:nvPr>
        </p:nvSpPr>
        <p:spPr/>
        <p:txBody>
          <a:bodyPr/>
          <a:lstStyle/>
          <a:p>
            <a:fld id="{F7021451-1387-4CA6-816F-3879F97B5CBC}" type="slidenum">
              <a:rPr lang="en-US"/>
              <a:t>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Gaslighting is a manipulative tactic designed to make victims doubt their own experiences and perceptions, effectively undermining their confidence. Rooted in a theatrical origin, this concept now illuminates broader societal and political dynamics where power is maintained through deception and denial, contributing to disinformation and post-truth politics.</a:t>
            </a:r>
          </a:p>
        </p:txBody>
      </p:sp>
      <p:sp>
        <p:nvSpPr>
          <p:cNvPr id="4" name="Slide Number Placeholder 3"/>
          <p:cNvSpPr>
            <a:spLocks noGrp="1"/>
          </p:cNvSpPr>
          <p:nvPr>
            <p:ph type="sldNum" sz="quarter" idx="10"/>
          </p:nvPr>
        </p:nvSpPr>
        <p:spPr/>
        <p:txBody>
          <a:bodyPr/>
          <a:lstStyle/>
          <a:p>
            <a:fld id="{F7021451-1387-4CA6-816F-3879F97B5CBC}" type="slidenum">
              <a:rPr lang="en-US"/>
              <a:t>9</a:t>
            </a:fld>
            <a:endParaRPr lang="en-US"/>
          </a:p>
        </p:txBody>
      </p:sp>
    </p:spTree>
    <p:extLst>
      <p:ext uri="{BB962C8B-B14F-4D97-AF65-F5344CB8AC3E}">
        <p14:creationId xmlns:p14="http://schemas.microsoft.com/office/powerpoint/2010/main" val="102408699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pic>
        <p:nvPicPr>
          <p:cNvPr id="3" name="Picture 2" descr="A black background with blue and purple squares&#10;&#10;AI-generated content may be incorrect.">
            <a:extLst>
              <a:ext uri="{FF2B5EF4-FFF2-40B4-BE49-F238E27FC236}">
                <a16:creationId xmlns:a16="http://schemas.microsoft.com/office/drawing/2014/main" id="{46BACB56-0087-8F6C-1963-383755A35EC2}"/>
              </a:ext>
            </a:extLst>
          </p:cNvPr>
          <p:cNvPicPr>
            <a:picLocks noChangeAspect="1"/>
          </p:cNvPicPr>
          <p:nvPr userDrawn="1"/>
        </p:nvPicPr>
        <p:blipFill>
          <a:blip r:embed="rId2"/>
          <a:stretch>
            <a:fillRect/>
          </a:stretch>
        </p:blipFill>
        <p:spPr>
          <a:xfrm>
            <a:off x="6890166" y="115870"/>
            <a:ext cx="2244458" cy="709360"/>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E428D8D-A1F1-C3FE-9E01-4F4682A989D4}"/>
              </a:ext>
            </a:extLst>
          </p:cNvPr>
          <p:cNvSpPr>
            <a:spLocks noGrp="1"/>
          </p:cNvSpPr>
          <p:nvPr>
            <p:ph type="dt" sz="half" idx="10"/>
          </p:nvPr>
        </p:nvSpPr>
        <p:spPr/>
        <p:txBody>
          <a:bodyPr/>
          <a:lstStyle/>
          <a:p>
            <a:fld id="{678D58F8-436C-4C33-9E04-451129C7A949}" type="datetimeFigureOut">
              <a:rPr lang="en-US" smtClean="0"/>
              <a:t>7/30/2025</a:t>
            </a:fld>
            <a:endParaRPr lang="en-US"/>
          </a:p>
        </p:txBody>
      </p:sp>
      <p:sp>
        <p:nvSpPr>
          <p:cNvPr id="3" name="Footer Placeholder 2">
            <a:extLst>
              <a:ext uri="{FF2B5EF4-FFF2-40B4-BE49-F238E27FC236}">
                <a16:creationId xmlns:a16="http://schemas.microsoft.com/office/drawing/2014/main" id="{9C1F14B3-E639-1D07-2A2E-BE0AAD8892FE}"/>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5B445B07-D62A-30D4-0ED2-F21694E5DC85}"/>
              </a:ext>
            </a:extLst>
          </p:cNvPr>
          <p:cNvSpPr>
            <a:spLocks noGrp="1"/>
          </p:cNvSpPr>
          <p:nvPr>
            <p:ph type="sldNum" sz="quarter" idx="12"/>
          </p:nvPr>
        </p:nvSpPr>
        <p:spPr/>
        <p:txBody>
          <a:bodyPr/>
          <a:lstStyle/>
          <a:p>
            <a:fld id="{3E5F0425-F35A-420E-BFDA-A1416DFDBEAB}" type="slidenum">
              <a:rPr lang="en-US" smtClean="0"/>
              <a:t>‹#›</a:t>
            </a:fld>
            <a:endParaRPr lang="en-US"/>
          </a:p>
        </p:txBody>
      </p:sp>
    </p:spTree>
    <p:extLst>
      <p:ext uri="{BB962C8B-B14F-4D97-AF65-F5344CB8AC3E}">
        <p14:creationId xmlns:p14="http://schemas.microsoft.com/office/powerpoint/2010/main" val="199833216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5C2089-73A3-1ED5-3C4A-7E72E9259EEE}"/>
              </a:ext>
            </a:extLst>
          </p:cNvPr>
          <p:cNvSpPr>
            <a:spLocks noGrp="1"/>
          </p:cNvSpPr>
          <p:nvPr>
            <p:ph type="title"/>
          </p:nvPr>
        </p:nvSpPr>
        <p:spPr>
          <a:xfrm>
            <a:off x="630238" y="342900"/>
            <a:ext cx="2949575" cy="120015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96712691-9E8F-F640-B5A2-ACB34933AC6A}"/>
              </a:ext>
            </a:extLst>
          </p:cNvPr>
          <p:cNvSpPr>
            <a:spLocks noGrp="1"/>
          </p:cNvSpPr>
          <p:nvPr>
            <p:ph idx="1"/>
          </p:nvPr>
        </p:nvSpPr>
        <p:spPr>
          <a:xfrm>
            <a:off x="3887788" y="741363"/>
            <a:ext cx="4629150" cy="36544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D14D2FF1-BADA-BF7E-B010-9CAA616DFDF9}"/>
              </a:ext>
            </a:extLst>
          </p:cNvPr>
          <p:cNvSpPr>
            <a:spLocks noGrp="1"/>
          </p:cNvSpPr>
          <p:nvPr>
            <p:ph type="body" sz="half" idx="2"/>
          </p:nvPr>
        </p:nvSpPr>
        <p:spPr>
          <a:xfrm>
            <a:off x="630238" y="1543050"/>
            <a:ext cx="2949575" cy="28590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69AD953-98B8-A3A0-EFA9-394F3B7FCB8A}"/>
              </a:ext>
            </a:extLst>
          </p:cNvPr>
          <p:cNvSpPr>
            <a:spLocks noGrp="1"/>
          </p:cNvSpPr>
          <p:nvPr>
            <p:ph type="dt" sz="half" idx="10"/>
          </p:nvPr>
        </p:nvSpPr>
        <p:spPr/>
        <p:txBody>
          <a:bodyPr/>
          <a:lstStyle/>
          <a:p>
            <a:fld id="{678D58F8-436C-4C33-9E04-451129C7A949}" type="datetimeFigureOut">
              <a:rPr lang="en-US" smtClean="0"/>
              <a:t>7/30/2025</a:t>
            </a:fld>
            <a:endParaRPr lang="en-US"/>
          </a:p>
        </p:txBody>
      </p:sp>
      <p:sp>
        <p:nvSpPr>
          <p:cNvPr id="6" name="Footer Placeholder 5">
            <a:extLst>
              <a:ext uri="{FF2B5EF4-FFF2-40B4-BE49-F238E27FC236}">
                <a16:creationId xmlns:a16="http://schemas.microsoft.com/office/drawing/2014/main" id="{E4AB4D32-D92E-35A3-0B76-F933CF3519A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E9C1269-396A-DF53-A3F6-6943225A938B}"/>
              </a:ext>
            </a:extLst>
          </p:cNvPr>
          <p:cNvSpPr>
            <a:spLocks noGrp="1"/>
          </p:cNvSpPr>
          <p:nvPr>
            <p:ph type="sldNum" sz="quarter" idx="12"/>
          </p:nvPr>
        </p:nvSpPr>
        <p:spPr/>
        <p:txBody>
          <a:bodyPr/>
          <a:lstStyle/>
          <a:p>
            <a:fld id="{3E5F0425-F35A-420E-BFDA-A1416DFDBEAB}" type="slidenum">
              <a:rPr lang="en-US" smtClean="0"/>
              <a:t>‹#›</a:t>
            </a:fld>
            <a:endParaRPr lang="en-US"/>
          </a:p>
        </p:txBody>
      </p:sp>
    </p:spTree>
    <p:extLst>
      <p:ext uri="{BB962C8B-B14F-4D97-AF65-F5344CB8AC3E}">
        <p14:creationId xmlns:p14="http://schemas.microsoft.com/office/powerpoint/2010/main" val="357197676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362675-8601-7E2E-C1F9-7490C3283FEF}"/>
              </a:ext>
            </a:extLst>
          </p:cNvPr>
          <p:cNvSpPr>
            <a:spLocks noGrp="1"/>
          </p:cNvSpPr>
          <p:nvPr>
            <p:ph type="title"/>
          </p:nvPr>
        </p:nvSpPr>
        <p:spPr>
          <a:xfrm>
            <a:off x="630238" y="342900"/>
            <a:ext cx="2949575" cy="120015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49F1F5CA-5CE1-9FA3-9652-FC805DD94746}"/>
              </a:ext>
            </a:extLst>
          </p:cNvPr>
          <p:cNvSpPr>
            <a:spLocks noGrp="1"/>
          </p:cNvSpPr>
          <p:nvPr>
            <p:ph type="pic" idx="1"/>
          </p:nvPr>
        </p:nvSpPr>
        <p:spPr>
          <a:xfrm>
            <a:off x="3887788" y="741363"/>
            <a:ext cx="4629150" cy="36544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A6EF12DC-3FA5-47B5-CB89-8E371A585565}"/>
              </a:ext>
            </a:extLst>
          </p:cNvPr>
          <p:cNvSpPr>
            <a:spLocks noGrp="1"/>
          </p:cNvSpPr>
          <p:nvPr>
            <p:ph type="body" sz="half" idx="2"/>
          </p:nvPr>
        </p:nvSpPr>
        <p:spPr>
          <a:xfrm>
            <a:off x="630238" y="1543050"/>
            <a:ext cx="2949575" cy="28590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FEFB57D-09AC-496D-CC9A-C099B5156763}"/>
              </a:ext>
            </a:extLst>
          </p:cNvPr>
          <p:cNvSpPr>
            <a:spLocks noGrp="1"/>
          </p:cNvSpPr>
          <p:nvPr>
            <p:ph type="dt" sz="half" idx="10"/>
          </p:nvPr>
        </p:nvSpPr>
        <p:spPr/>
        <p:txBody>
          <a:bodyPr/>
          <a:lstStyle/>
          <a:p>
            <a:fld id="{678D58F8-436C-4C33-9E04-451129C7A949}" type="datetimeFigureOut">
              <a:rPr lang="en-US" smtClean="0"/>
              <a:t>7/30/2025</a:t>
            </a:fld>
            <a:endParaRPr lang="en-US"/>
          </a:p>
        </p:txBody>
      </p:sp>
      <p:sp>
        <p:nvSpPr>
          <p:cNvPr id="6" name="Footer Placeholder 5">
            <a:extLst>
              <a:ext uri="{FF2B5EF4-FFF2-40B4-BE49-F238E27FC236}">
                <a16:creationId xmlns:a16="http://schemas.microsoft.com/office/drawing/2014/main" id="{95CFEBAD-F8C6-1AAE-3837-C8ABEC58155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AF501CE-798C-2FC9-4922-4F4B2FCF0759}"/>
              </a:ext>
            </a:extLst>
          </p:cNvPr>
          <p:cNvSpPr>
            <a:spLocks noGrp="1"/>
          </p:cNvSpPr>
          <p:nvPr>
            <p:ph type="sldNum" sz="quarter" idx="12"/>
          </p:nvPr>
        </p:nvSpPr>
        <p:spPr/>
        <p:txBody>
          <a:bodyPr/>
          <a:lstStyle/>
          <a:p>
            <a:fld id="{3E5F0425-F35A-420E-BFDA-A1416DFDBEAB}" type="slidenum">
              <a:rPr lang="en-US" smtClean="0"/>
              <a:t>‹#›</a:t>
            </a:fld>
            <a:endParaRPr lang="en-US"/>
          </a:p>
        </p:txBody>
      </p:sp>
    </p:spTree>
    <p:extLst>
      <p:ext uri="{BB962C8B-B14F-4D97-AF65-F5344CB8AC3E}">
        <p14:creationId xmlns:p14="http://schemas.microsoft.com/office/powerpoint/2010/main" val="288171566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252C76-33A6-9716-583C-191E1123D018}"/>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A4563BB3-26AA-6F72-AF1B-80DD99931B3F}"/>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FC43976-A680-CF26-8BDC-F225A24626AD}"/>
              </a:ext>
            </a:extLst>
          </p:cNvPr>
          <p:cNvSpPr>
            <a:spLocks noGrp="1"/>
          </p:cNvSpPr>
          <p:nvPr>
            <p:ph type="dt" sz="half" idx="10"/>
          </p:nvPr>
        </p:nvSpPr>
        <p:spPr/>
        <p:txBody>
          <a:bodyPr/>
          <a:lstStyle/>
          <a:p>
            <a:fld id="{678D58F8-436C-4C33-9E04-451129C7A949}" type="datetimeFigureOut">
              <a:rPr lang="en-US" smtClean="0"/>
              <a:t>7/30/2025</a:t>
            </a:fld>
            <a:endParaRPr lang="en-US"/>
          </a:p>
        </p:txBody>
      </p:sp>
      <p:sp>
        <p:nvSpPr>
          <p:cNvPr id="5" name="Footer Placeholder 4">
            <a:extLst>
              <a:ext uri="{FF2B5EF4-FFF2-40B4-BE49-F238E27FC236}">
                <a16:creationId xmlns:a16="http://schemas.microsoft.com/office/drawing/2014/main" id="{3572CD76-8F28-4CD0-7BB7-278FD9E0800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298C2F4-4077-93D5-245A-CDBC527EBA0B}"/>
              </a:ext>
            </a:extLst>
          </p:cNvPr>
          <p:cNvSpPr>
            <a:spLocks noGrp="1"/>
          </p:cNvSpPr>
          <p:nvPr>
            <p:ph type="sldNum" sz="quarter" idx="12"/>
          </p:nvPr>
        </p:nvSpPr>
        <p:spPr/>
        <p:txBody>
          <a:bodyPr/>
          <a:lstStyle/>
          <a:p>
            <a:fld id="{3E5F0425-F35A-420E-BFDA-A1416DFDBEAB}" type="slidenum">
              <a:rPr lang="en-US" smtClean="0"/>
              <a:t>‹#›</a:t>
            </a:fld>
            <a:endParaRPr lang="en-US"/>
          </a:p>
        </p:txBody>
      </p:sp>
    </p:spTree>
    <p:extLst>
      <p:ext uri="{BB962C8B-B14F-4D97-AF65-F5344CB8AC3E}">
        <p14:creationId xmlns:p14="http://schemas.microsoft.com/office/powerpoint/2010/main" val="198038639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75759E5E-743F-26EF-A832-50980B9B1F88}"/>
              </a:ext>
            </a:extLst>
          </p:cNvPr>
          <p:cNvSpPr>
            <a:spLocks noGrp="1"/>
          </p:cNvSpPr>
          <p:nvPr>
            <p:ph type="title" orient="vert"/>
          </p:nvPr>
        </p:nvSpPr>
        <p:spPr>
          <a:xfrm>
            <a:off x="6543675" y="274638"/>
            <a:ext cx="1971675" cy="4357687"/>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F8D101CB-673A-4CD1-48F1-0040A11BB6FD}"/>
              </a:ext>
            </a:extLst>
          </p:cNvPr>
          <p:cNvSpPr>
            <a:spLocks noGrp="1"/>
          </p:cNvSpPr>
          <p:nvPr>
            <p:ph type="body" orient="vert" idx="1"/>
          </p:nvPr>
        </p:nvSpPr>
        <p:spPr>
          <a:xfrm>
            <a:off x="628650" y="274638"/>
            <a:ext cx="5762625" cy="435768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F4E9C76-5890-F929-15E5-812E8BD588DA}"/>
              </a:ext>
            </a:extLst>
          </p:cNvPr>
          <p:cNvSpPr>
            <a:spLocks noGrp="1"/>
          </p:cNvSpPr>
          <p:nvPr>
            <p:ph type="dt" sz="half" idx="10"/>
          </p:nvPr>
        </p:nvSpPr>
        <p:spPr/>
        <p:txBody>
          <a:bodyPr/>
          <a:lstStyle/>
          <a:p>
            <a:fld id="{678D58F8-436C-4C33-9E04-451129C7A949}" type="datetimeFigureOut">
              <a:rPr lang="en-US" smtClean="0"/>
              <a:t>7/30/2025</a:t>
            </a:fld>
            <a:endParaRPr lang="en-US"/>
          </a:p>
        </p:txBody>
      </p:sp>
      <p:sp>
        <p:nvSpPr>
          <p:cNvPr id="5" name="Footer Placeholder 4">
            <a:extLst>
              <a:ext uri="{FF2B5EF4-FFF2-40B4-BE49-F238E27FC236}">
                <a16:creationId xmlns:a16="http://schemas.microsoft.com/office/drawing/2014/main" id="{C6154D6C-F22D-CC82-4223-357CA9A1FD0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E29E5D7-4FAC-1BF5-D30C-670C80F30FDC}"/>
              </a:ext>
            </a:extLst>
          </p:cNvPr>
          <p:cNvSpPr>
            <a:spLocks noGrp="1"/>
          </p:cNvSpPr>
          <p:nvPr>
            <p:ph type="sldNum" sz="quarter" idx="12"/>
          </p:nvPr>
        </p:nvSpPr>
        <p:spPr/>
        <p:txBody>
          <a:bodyPr/>
          <a:lstStyle/>
          <a:p>
            <a:fld id="{3E5F0425-F35A-420E-BFDA-A1416DFDBEAB}" type="slidenum">
              <a:rPr lang="en-US" smtClean="0"/>
              <a:t>‹#›</a:t>
            </a:fld>
            <a:endParaRPr lang="en-US"/>
          </a:p>
        </p:txBody>
      </p:sp>
    </p:spTree>
    <p:extLst>
      <p:ext uri="{BB962C8B-B14F-4D97-AF65-F5344CB8AC3E}">
        <p14:creationId xmlns:p14="http://schemas.microsoft.com/office/powerpoint/2010/main" val="39457420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D98BA2-3275-2554-AC86-29F02C5C3371}"/>
              </a:ext>
            </a:extLst>
          </p:cNvPr>
          <p:cNvSpPr>
            <a:spLocks noGrp="1"/>
          </p:cNvSpPr>
          <p:nvPr>
            <p:ph type="title"/>
          </p:nvPr>
        </p:nvSpPr>
        <p:spPr>
          <a:xfrm>
            <a:off x="628650" y="274638"/>
            <a:ext cx="7886700" cy="993775"/>
          </a:xfrm>
          <a:prstGeom prst="rect">
            <a:avLst/>
          </a:prstGeom>
        </p:spPr>
        <p:txBody>
          <a:bodyPr/>
          <a:lstStyle/>
          <a:p>
            <a:r>
              <a:rPr lang="en-US"/>
              <a:t>Click to edit Master title style</a:t>
            </a:r>
          </a:p>
        </p:txBody>
      </p:sp>
    </p:spTree>
    <p:extLst>
      <p:ext uri="{BB962C8B-B14F-4D97-AF65-F5344CB8AC3E}">
        <p14:creationId xmlns:p14="http://schemas.microsoft.com/office/powerpoint/2010/main" val="234999287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1"/>
        <p:cNvGrpSpPr/>
        <p:nvPr/>
      </p:nvGrpSpPr>
      <p:grpSpPr>
        <a:xfrm>
          <a:off x="0" y="0"/>
          <a:ext cx="0" cy="0"/>
          <a:chOff x="0" y="0"/>
          <a:chExt cx="0" cy="0"/>
        </a:xfrm>
      </p:grpSpPr>
      <p:sp>
        <p:nvSpPr>
          <p:cNvPr id="12" name="Google Shape;12;p2"/>
          <p:cNvSpPr txBox="1">
            <a:spLocks noGrp="1"/>
          </p:cNvSpPr>
          <p:nvPr>
            <p:ph type="dt" idx="10"/>
          </p:nvPr>
        </p:nvSpPr>
        <p:spPr>
          <a:xfrm>
            <a:off x="228600" y="3178175"/>
            <a:ext cx="1066800" cy="182563"/>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3" name="Google Shape;13;p2"/>
          <p:cNvSpPr txBox="1">
            <a:spLocks noGrp="1"/>
          </p:cNvSpPr>
          <p:nvPr>
            <p:ph type="ftr" idx="11"/>
          </p:nvPr>
        </p:nvSpPr>
        <p:spPr>
          <a:xfrm>
            <a:off x="1562100" y="3178175"/>
            <a:ext cx="1447800" cy="182563"/>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4" name="Google Shape;14;p2"/>
          <p:cNvSpPr txBox="1">
            <a:spLocks noGrp="1"/>
          </p:cNvSpPr>
          <p:nvPr>
            <p:ph type="sldNum" idx="12"/>
          </p:nvPr>
        </p:nvSpPr>
        <p:spPr>
          <a:xfrm>
            <a:off x="3276600" y="3178175"/>
            <a:ext cx="1066800" cy="182563"/>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236673029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C45A6F-2C91-3DBC-B2D5-9C7D4DF3B319}"/>
              </a:ext>
            </a:extLst>
          </p:cNvPr>
          <p:cNvSpPr>
            <a:spLocks noGrp="1"/>
          </p:cNvSpPr>
          <p:nvPr>
            <p:ph type="ctrTitle"/>
          </p:nvPr>
        </p:nvSpPr>
        <p:spPr>
          <a:xfrm>
            <a:off x="1143000" y="841375"/>
            <a:ext cx="6858000" cy="17907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899D7A15-6ECC-655A-19EC-E418B0BF11A2}"/>
              </a:ext>
            </a:extLst>
          </p:cNvPr>
          <p:cNvSpPr>
            <a:spLocks noGrp="1"/>
          </p:cNvSpPr>
          <p:nvPr>
            <p:ph type="subTitle" idx="1"/>
          </p:nvPr>
        </p:nvSpPr>
        <p:spPr>
          <a:xfrm>
            <a:off x="1143000" y="2701925"/>
            <a:ext cx="6858000" cy="1241425"/>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F0B0BAC7-0547-2D2B-3D3F-6711F3CF4DAC}"/>
              </a:ext>
            </a:extLst>
          </p:cNvPr>
          <p:cNvSpPr>
            <a:spLocks noGrp="1"/>
          </p:cNvSpPr>
          <p:nvPr>
            <p:ph type="dt" sz="half" idx="10"/>
          </p:nvPr>
        </p:nvSpPr>
        <p:spPr/>
        <p:txBody>
          <a:bodyPr/>
          <a:lstStyle/>
          <a:p>
            <a:fld id="{678D58F8-436C-4C33-9E04-451129C7A949}" type="datetimeFigureOut">
              <a:rPr lang="en-US" smtClean="0"/>
              <a:t>7/30/2025</a:t>
            </a:fld>
            <a:endParaRPr lang="en-US"/>
          </a:p>
        </p:txBody>
      </p:sp>
      <p:sp>
        <p:nvSpPr>
          <p:cNvPr id="5" name="Footer Placeholder 4">
            <a:extLst>
              <a:ext uri="{FF2B5EF4-FFF2-40B4-BE49-F238E27FC236}">
                <a16:creationId xmlns:a16="http://schemas.microsoft.com/office/drawing/2014/main" id="{9051F004-8227-489C-7A79-908D181F187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B97E058-DB35-CA57-1D16-0A0D696A7F00}"/>
              </a:ext>
            </a:extLst>
          </p:cNvPr>
          <p:cNvSpPr>
            <a:spLocks noGrp="1"/>
          </p:cNvSpPr>
          <p:nvPr>
            <p:ph type="sldNum" sz="quarter" idx="12"/>
          </p:nvPr>
        </p:nvSpPr>
        <p:spPr/>
        <p:txBody>
          <a:bodyPr/>
          <a:lstStyle/>
          <a:p>
            <a:fld id="{3E5F0425-F35A-420E-BFDA-A1416DFDBEAB}" type="slidenum">
              <a:rPr lang="en-US" smtClean="0"/>
              <a:t>‹#›</a:t>
            </a:fld>
            <a:endParaRPr lang="en-US"/>
          </a:p>
        </p:txBody>
      </p:sp>
    </p:spTree>
    <p:extLst>
      <p:ext uri="{BB962C8B-B14F-4D97-AF65-F5344CB8AC3E}">
        <p14:creationId xmlns:p14="http://schemas.microsoft.com/office/powerpoint/2010/main" val="334658081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6EAF4E-745E-8462-D328-67827B69746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884F67D-5875-57D0-369D-B9FA724EFB92}"/>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1A5496F-3B1F-F76A-26BC-BC846096E009}"/>
              </a:ext>
            </a:extLst>
          </p:cNvPr>
          <p:cNvSpPr>
            <a:spLocks noGrp="1"/>
          </p:cNvSpPr>
          <p:nvPr>
            <p:ph type="dt" sz="half" idx="10"/>
          </p:nvPr>
        </p:nvSpPr>
        <p:spPr/>
        <p:txBody>
          <a:bodyPr/>
          <a:lstStyle/>
          <a:p>
            <a:fld id="{678D58F8-436C-4C33-9E04-451129C7A949}" type="datetimeFigureOut">
              <a:rPr lang="en-US" smtClean="0"/>
              <a:t>7/30/2025</a:t>
            </a:fld>
            <a:endParaRPr lang="en-US"/>
          </a:p>
        </p:txBody>
      </p:sp>
      <p:sp>
        <p:nvSpPr>
          <p:cNvPr id="5" name="Footer Placeholder 4">
            <a:extLst>
              <a:ext uri="{FF2B5EF4-FFF2-40B4-BE49-F238E27FC236}">
                <a16:creationId xmlns:a16="http://schemas.microsoft.com/office/drawing/2014/main" id="{B96C5CBE-77C2-D892-F722-8E87E7BB38B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E9CC099-A989-9E85-02E0-14837A871675}"/>
              </a:ext>
            </a:extLst>
          </p:cNvPr>
          <p:cNvSpPr>
            <a:spLocks noGrp="1"/>
          </p:cNvSpPr>
          <p:nvPr>
            <p:ph type="sldNum" sz="quarter" idx="12"/>
          </p:nvPr>
        </p:nvSpPr>
        <p:spPr/>
        <p:txBody>
          <a:bodyPr/>
          <a:lstStyle/>
          <a:p>
            <a:fld id="{3E5F0425-F35A-420E-BFDA-A1416DFDBEAB}" type="slidenum">
              <a:rPr lang="en-US" smtClean="0"/>
              <a:t>‹#›</a:t>
            </a:fld>
            <a:endParaRPr lang="en-US"/>
          </a:p>
        </p:txBody>
      </p:sp>
    </p:spTree>
    <p:extLst>
      <p:ext uri="{BB962C8B-B14F-4D97-AF65-F5344CB8AC3E}">
        <p14:creationId xmlns:p14="http://schemas.microsoft.com/office/powerpoint/2010/main" val="42135945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8AD682-6981-39CE-F3CC-11546EDCADA8}"/>
              </a:ext>
            </a:extLst>
          </p:cNvPr>
          <p:cNvSpPr>
            <a:spLocks noGrp="1"/>
          </p:cNvSpPr>
          <p:nvPr>
            <p:ph type="title"/>
          </p:nvPr>
        </p:nvSpPr>
        <p:spPr>
          <a:xfrm>
            <a:off x="623888" y="1282700"/>
            <a:ext cx="7886700" cy="2139950"/>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7615F581-3CE4-1EAA-F431-6EF03A7CDAE4}"/>
              </a:ext>
            </a:extLst>
          </p:cNvPr>
          <p:cNvSpPr>
            <a:spLocks noGrp="1"/>
          </p:cNvSpPr>
          <p:nvPr>
            <p:ph type="body" idx="1"/>
          </p:nvPr>
        </p:nvSpPr>
        <p:spPr>
          <a:xfrm>
            <a:off x="623888" y="3441700"/>
            <a:ext cx="7886700" cy="1125538"/>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FB096BBC-BC75-67AF-5BF3-F84D62AB490B}"/>
              </a:ext>
            </a:extLst>
          </p:cNvPr>
          <p:cNvSpPr>
            <a:spLocks noGrp="1"/>
          </p:cNvSpPr>
          <p:nvPr>
            <p:ph type="dt" sz="half" idx="10"/>
          </p:nvPr>
        </p:nvSpPr>
        <p:spPr/>
        <p:txBody>
          <a:bodyPr/>
          <a:lstStyle/>
          <a:p>
            <a:fld id="{678D58F8-436C-4C33-9E04-451129C7A949}" type="datetimeFigureOut">
              <a:rPr lang="en-US" smtClean="0"/>
              <a:t>7/30/2025</a:t>
            </a:fld>
            <a:endParaRPr lang="en-US"/>
          </a:p>
        </p:txBody>
      </p:sp>
      <p:sp>
        <p:nvSpPr>
          <p:cNvPr id="5" name="Footer Placeholder 4">
            <a:extLst>
              <a:ext uri="{FF2B5EF4-FFF2-40B4-BE49-F238E27FC236}">
                <a16:creationId xmlns:a16="http://schemas.microsoft.com/office/drawing/2014/main" id="{6B01582E-6926-5203-4316-E9382379679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483D9B5-6408-EC7D-699A-2B39068A3C85}"/>
              </a:ext>
            </a:extLst>
          </p:cNvPr>
          <p:cNvSpPr>
            <a:spLocks noGrp="1"/>
          </p:cNvSpPr>
          <p:nvPr>
            <p:ph type="sldNum" sz="quarter" idx="12"/>
          </p:nvPr>
        </p:nvSpPr>
        <p:spPr/>
        <p:txBody>
          <a:bodyPr/>
          <a:lstStyle/>
          <a:p>
            <a:fld id="{3E5F0425-F35A-420E-BFDA-A1416DFDBEAB}" type="slidenum">
              <a:rPr lang="en-US" smtClean="0"/>
              <a:t>‹#›</a:t>
            </a:fld>
            <a:endParaRPr lang="en-US"/>
          </a:p>
        </p:txBody>
      </p:sp>
    </p:spTree>
    <p:extLst>
      <p:ext uri="{BB962C8B-B14F-4D97-AF65-F5344CB8AC3E}">
        <p14:creationId xmlns:p14="http://schemas.microsoft.com/office/powerpoint/2010/main" val="180423944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C8A755-7491-E701-A5EC-229ACD7E8666}"/>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A505772-7E22-BC15-58E6-8387EA6E435A}"/>
              </a:ext>
            </a:extLst>
          </p:cNvPr>
          <p:cNvSpPr>
            <a:spLocks noGrp="1"/>
          </p:cNvSpPr>
          <p:nvPr>
            <p:ph sz="half" idx="1"/>
          </p:nvPr>
        </p:nvSpPr>
        <p:spPr>
          <a:xfrm>
            <a:off x="628650" y="1370013"/>
            <a:ext cx="3867150" cy="326231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B9A8E8D2-BAEC-B027-7195-5DCCEEA8DAF1}"/>
              </a:ext>
            </a:extLst>
          </p:cNvPr>
          <p:cNvSpPr>
            <a:spLocks noGrp="1"/>
          </p:cNvSpPr>
          <p:nvPr>
            <p:ph sz="half" idx="2"/>
          </p:nvPr>
        </p:nvSpPr>
        <p:spPr>
          <a:xfrm>
            <a:off x="4648200" y="1370013"/>
            <a:ext cx="3867150" cy="326231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280D24DD-AD6D-131D-0A75-CE7E7FC48D6A}"/>
              </a:ext>
            </a:extLst>
          </p:cNvPr>
          <p:cNvSpPr>
            <a:spLocks noGrp="1"/>
          </p:cNvSpPr>
          <p:nvPr>
            <p:ph type="dt" sz="half" idx="10"/>
          </p:nvPr>
        </p:nvSpPr>
        <p:spPr/>
        <p:txBody>
          <a:bodyPr/>
          <a:lstStyle/>
          <a:p>
            <a:fld id="{678D58F8-436C-4C33-9E04-451129C7A949}" type="datetimeFigureOut">
              <a:rPr lang="en-US" smtClean="0"/>
              <a:t>7/30/2025</a:t>
            </a:fld>
            <a:endParaRPr lang="en-US"/>
          </a:p>
        </p:txBody>
      </p:sp>
      <p:sp>
        <p:nvSpPr>
          <p:cNvPr id="6" name="Footer Placeholder 5">
            <a:extLst>
              <a:ext uri="{FF2B5EF4-FFF2-40B4-BE49-F238E27FC236}">
                <a16:creationId xmlns:a16="http://schemas.microsoft.com/office/drawing/2014/main" id="{4EC15A45-6697-0233-0B5A-1E5CC99D48A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F54DC52-911F-97A5-BD18-096924D9D35B}"/>
              </a:ext>
            </a:extLst>
          </p:cNvPr>
          <p:cNvSpPr>
            <a:spLocks noGrp="1"/>
          </p:cNvSpPr>
          <p:nvPr>
            <p:ph type="sldNum" sz="quarter" idx="12"/>
          </p:nvPr>
        </p:nvSpPr>
        <p:spPr/>
        <p:txBody>
          <a:bodyPr/>
          <a:lstStyle/>
          <a:p>
            <a:fld id="{3E5F0425-F35A-420E-BFDA-A1416DFDBEAB}" type="slidenum">
              <a:rPr lang="en-US" smtClean="0"/>
              <a:t>‹#›</a:t>
            </a:fld>
            <a:endParaRPr lang="en-US"/>
          </a:p>
        </p:txBody>
      </p:sp>
    </p:spTree>
    <p:extLst>
      <p:ext uri="{BB962C8B-B14F-4D97-AF65-F5344CB8AC3E}">
        <p14:creationId xmlns:p14="http://schemas.microsoft.com/office/powerpoint/2010/main" val="56559311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867D19-EDD8-9CCD-A671-24B6FB2563C9}"/>
              </a:ext>
            </a:extLst>
          </p:cNvPr>
          <p:cNvSpPr>
            <a:spLocks noGrp="1"/>
          </p:cNvSpPr>
          <p:nvPr>
            <p:ph type="title"/>
          </p:nvPr>
        </p:nvSpPr>
        <p:spPr>
          <a:xfrm>
            <a:off x="630238" y="274638"/>
            <a:ext cx="7886700" cy="993775"/>
          </a:xfrm>
        </p:spPr>
        <p:txBody>
          <a:bodyPr/>
          <a:lstStyle/>
          <a:p>
            <a:r>
              <a:rPr lang="en-US"/>
              <a:t>Click to edit Master title style</a:t>
            </a:r>
          </a:p>
        </p:txBody>
      </p:sp>
      <p:sp>
        <p:nvSpPr>
          <p:cNvPr id="3" name="Text Placeholder 2">
            <a:extLst>
              <a:ext uri="{FF2B5EF4-FFF2-40B4-BE49-F238E27FC236}">
                <a16:creationId xmlns:a16="http://schemas.microsoft.com/office/drawing/2014/main" id="{B03D6A8B-B89B-03FE-7777-D52235B03255}"/>
              </a:ext>
            </a:extLst>
          </p:cNvPr>
          <p:cNvSpPr>
            <a:spLocks noGrp="1"/>
          </p:cNvSpPr>
          <p:nvPr>
            <p:ph type="body" idx="1"/>
          </p:nvPr>
        </p:nvSpPr>
        <p:spPr>
          <a:xfrm>
            <a:off x="630238" y="1260475"/>
            <a:ext cx="3868737" cy="61912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A17B0E4E-BB8A-3DD5-2EEA-082CCF3CCD56}"/>
              </a:ext>
            </a:extLst>
          </p:cNvPr>
          <p:cNvSpPr>
            <a:spLocks noGrp="1"/>
          </p:cNvSpPr>
          <p:nvPr>
            <p:ph sz="half" idx="2"/>
          </p:nvPr>
        </p:nvSpPr>
        <p:spPr>
          <a:xfrm>
            <a:off x="630238" y="1879600"/>
            <a:ext cx="3868737" cy="276225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2D56C9FE-9D9D-EABF-B63B-3FC3B291F541}"/>
              </a:ext>
            </a:extLst>
          </p:cNvPr>
          <p:cNvSpPr>
            <a:spLocks noGrp="1"/>
          </p:cNvSpPr>
          <p:nvPr>
            <p:ph type="body" sz="quarter" idx="3"/>
          </p:nvPr>
        </p:nvSpPr>
        <p:spPr>
          <a:xfrm>
            <a:off x="4629150" y="1260475"/>
            <a:ext cx="3887788" cy="61912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1D56B91A-BF2A-A4AF-4612-5B8EAD274C89}"/>
              </a:ext>
            </a:extLst>
          </p:cNvPr>
          <p:cNvSpPr>
            <a:spLocks noGrp="1"/>
          </p:cNvSpPr>
          <p:nvPr>
            <p:ph sz="quarter" idx="4"/>
          </p:nvPr>
        </p:nvSpPr>
        <p:spPr>
          <a:xfrm>
            <a:off x="4629150" y="1879600"/>
            <a:ext cx="3887788" cy="276225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D0270099-8315-A563-0567-78C451B01556}"/>
              </a:ext>
            </a:extLst>
          </p:cNvPr>
          <p:cNvSpPr>
            <a:spLocks noGrp="1"/>
          </p:cNvSpPr>
          <p:nvPr>
            <p:ph type="dt" sz="half" idx="10"/>
          </p:nvPr>
        </p:nvSpPr>
        <p:spPr/>
        <p:txBody>
          <a:bodyPr/>
          <a:lstStyle/>
          <a:p>
            <a:fld id="{678D58F8-436C-4C33-9E04-451129C7A949}" type="datetimeFigureOut">
              <a:rPr lang="en-US" smtClean="0"/>
              <a:t>7/30/2025</a:t>
            </a:fld>
            <a:endParaRPr lang="en-US"/>
          </a:p>
        </p:txBody>
      </p:sp>
      <p:sp>
        <p:nvSpPr>
          <p:cNvPr id="8" name="Footer Placeholder 7">
            <a:extLst>
              <a:ext uri="{FF2B5EF4-FFF2-40B4-BE49-F238E27FC236}">
                <a16:creationId xmlns:a16="http://schemas.microsoft.com/office/drawing/2014/main" id="{0F042FD2-D7E3-9CE6-C2C0-DAC278947356}"/>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28AB9181-A660-6BFA-F767-8BF3E7EF8B76}"/>
              </a:ext>
            </a:extLst>
          </p:cNvPr>
          <p:cNvSpPr>
            <a:spLocks noGrp="1"/>
          </p:cNvSpPr>
          <p:nvPr>
            <p:ph type="sldNum" sz="quarter" idx="12"/>
          </p:nvPr>
        </p:nvSpPr>
        <p:spPr/>
        <p:txBody>
          <a:bodyPr/>
          <a:lstStyle/>
          <a:p>
            <a:fld id="{3E5F0425-F35A-420E-BFDA-A1416DFDBEAB}" type="slidenum">
              <a:rPr lang="en-US" smtClean="0"/>
              <a:t>‹#›</a:t>
            </a:fld>
            <a:endParaRPr lang="en-US"/>
          </a:p>
        </p:txBody>
      </p:sp>
    </p:spTree>
    <p:extLst>
      <p:ext uri="{BB962C8B-B14F-4D97-AF65-F5344CB8AC3E}">
        <p14:creationId xmlns:p14="http://schemas.microsoft.com/office/powerpoint/2010/main" val="402718550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A89D67-68C1-3657-AA0C-5B99D7216D22}"/>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518E0B32-2B33-473D-E728-99667F60CB0C}"/>
              </a:ext>
            </a:extLst>
          </p:cNvPr>
          <p:cNvSpPr>
            <a:spLocks noGrp="1"/>
          </p:cNvSpPr>
          <p:nvPr>
            <p:ph type="dt" sz="half" idx="10"/>
          </p:nvPr>
        </p:nvSpPr>
        <p:spPr/>
        <p:txBody>
          <a:bodyPr/>
          <a:lstStyle/>
          <a:p>
            <a:fld id="{678D58F8-436C-4C33-9E04-451129C7A949}" type="datetimeFigureOut">
              <a:rPr lang="en-US" smtClean="0"/>
              <a:t>7/30/2025</a:t>
            </a:fld>
            <a:endParaRPr lang="en-US"/>
          </a:p>
        </p:txBody>
      </p:sp>
      <p:sp>
        <p:nvSpPr>
          <p:cNvPr id="4" name="Footer Placeholder 3">
            <a:extLst>
              <a:ext uri="{FF2B5EF4-FFF2-40B4-BE49-F238E27FC236}">
                <a16:creationId xmlns:a16="http://schemas.microsoft.com/office/drawing/2014/main" id="{F213D9D5-C123-DE2F-ADC2-699EE3877FB1}"/>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096EEB48-EE51-20BC-C4E3-8030EE9F1CC0}"/>
              </a:ext>
            </a:extLst>
          </p:cNvPr>
          <p:cNvSpPr>
            <a:spLocks noGrp="1"/>
          </p:cNvSpPr>
          <p:nvPr>
            <p:ph type="sldNum" sz="quarter" idx="12"/>
          </p:nvPr>
        </p:nvSpPr>
        <p:spPr/>
        <p:txBody>
          <a:bodyPr/>
          <a:lstStyle/>
          <a:p>
            <a:fld id="{3E5F0425-F35A-420E-BFDA-A1416DFDBEAB}" type="slidenum">
              <a:rPr lang="en-US" smtClean="0"/>
              <a:t>‹#›</a:t>
            </a:fld>
            <a:endParaRPr lang="en-US"/>
          </a:p>
        </p:txBody>
      </p:sp>
    </p:spTree>
    <p:extLst>
      <p:ext uri="{BB962C8B-B14F-4D97-AF65-F5344CB8AC3E}">
        <p14:creationId xmlns:p14="http://schemas.microsoft.com/office/powerpoint/2010/main" val="166959251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png"/><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1.xml"/><Relationship Id="rId3" Type="http://schemas.openxmlformats.org/officeDocument/2006/relationships/slideLayout" Target="../slideLayouts/slideLayout6.xml"/><Relationship Id="rId7" Type="http://schemas.openxmlformats.org/officeDocument/2006/relationships/slideLayout" Target="../slideLayouts/slideLayout10.xml"/><Relationship Id="rId12" Type="http://schemas.openxmlformats.org/officeDocument/2006/relationships/theme" Target="../theme/theme2.xml"/><Relationship Id="rId2" Type="http://schemas.openxmlformats.org/officeDocument/2006/relationships/slideLayout" Target="../slideLayouts/slideLayout5.xml"/><Relationship Id="rId1" Type="http://schemas.openxmlformats.org/officeDocument/2006/relationships/slideLayout" Target="../slideLayouts/slideLayout4.xml"/><Relationship Id="rId6" Type="http://schemas.openxmlformats.org/officeDocument/2006/relationships/slideLayout" Target="../slideLayouts/slideLayout9.xml"/><Relationship Id="rId11" Type="http://schemas.openxmlformats.org/officeDocument/2006/relationships/slideLayout" Target="../slideLayouts/slideLayout14.xml"/><Relationship Id="rId5" Type="http://schemas.openxmlformats.org/officeDocument/2006/relationships/slideLayout" Target="../slideLayouts/slideLayout8.xml"/><Relationship Id="rId10" Type="http://schemas.openxmlformats.org/officeDocument/2006/relationships/slideLayout" Target="../slideLayouts/slideLayout13.xml"/><Relationship Id="rId4" Type="http://schemas.openxmlformats.org/officeDocument/2006/relationships/slideLayout" Target="../slideLayouts/slideLayout7.xml"/><Relationship Id="rId9"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3" name="Picture 2" descr="A logo with blue letters and black background&#10;&#10;AI-generated content may be incorrect.">
            <a:extLst>
              <a:ext uri="{FF2B5EF4-FFF2-40B4-BE49-F238E27FC236}">
                <a16:creationId xmlns:a16="http://schemas.microsoft.com/office/drawing/2014/main" id="{86F1B3FF-7130-ADED-1BDF-55AD436DBCCA}"/>
              </a:ext>
            </a:extLst>
          </p:cNvPr>
          <p:cNvPicPr>
            <a:picLocks noChangeAspect="1"/>
          </p:cNvPicPr>
          <p:nvPr userDrawn="1"/>
        </p:nvPicPr>
        <p:blipFill>
          <a:blip r:embed="rId5"/>
          <a:stretch>
            <a:fillRect/>
          </a:stretch>
        </p:blipFill>
        <p:spPr>
          <a:xfrm>
            <a:off x="209797" y="139630"/>
            <a:ext cx="1227525" cy="493227"/>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63" r:id="rId3"/>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8C27740-4ED8-177A-D57A-F2178180AA4C}"/>
              </a:ext>
            </a:extLst>
          </p:cNvPr>
          <p:cNvSpPr>
            <a:spLocks noGrp="1"/>
          </p:cNvSpPr>
          <p:nvPr>
            <p:ph type="title"/>
          </p:nvPr>
        </p:nvSpPr>
        <p:spPr>
          <a:xfrm>
            <a:off x="628650" y="274638"/>
            <a:ext cx="7886700" cy="993775"/>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45192E53-0638-CCA0-0EE4-0698CFED5943}"/>
              </a:ext>
            </a:extLst>
          </p:cNvPr>
          <p:cNvSpPr>
            <a:spLocks noGrp="1"/>
          </p:cNvSpPr>
          <p:nvPr>
            <p:ph type="body" idx="1"/>
          </p:nvPr>
        </p:nvSpPr>
        <p:spPr>
          <a:xfrm>
            <a:off x="628650" y="1370013"/>
            <a:ext cx="7886700" cy="326231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53012D0-3F32-A548-DF07-314C23557DFC}"/>
              </a:ext>
            </a:extLst>
          </p:cNvPr>
          <p:cNvSpPr>
            <a:spLocks noGrp="1"/>
          </p:cNvSpPr>
          <p:nvPr>
            <p:ph type="dt" sz="half" idx="2"/>
          </p:nvPr>
        </p:nvSpPr>
        <p:spPr>
          <a:xfrm>
            <a:off x="628650" y="4767263"/>
            <a:ext cx="2057400" cy="274637"/>
          </a:xfrm>
          <a:prstGeom prst="rect">
            <a:avLst/>
          </a:prstGeom>
        </p:spPr>
        <p:txBody>
          <a:bodyPr vert="horz" lIns="91440" tIns="45720" rIns="91440" bIns="45720" rtlCol="0" anchor="ctr"/>
          <a:lstStyle>
            <a:lvl1pPr algn="l">
              <a:defRPr sz="1200">
                <a:solidFill>
                  <a:schemeClr val="tx1">
                    <a:tint val="82000"/>
                  </a:schemeClr>
                </a:solidFill>
              </a:defRPr>
            </a:lvl1pPr>
          </a:lstStyle>
          <a:p>
            <a:fld id="{678D58F8-436C-4C33-9E04-451129C7A949}" type="datetimeFigureOut">
              <a:rPr lang="en-US" smtClean="0"/>
              <a:t>7/30/2025</a:t>
            </a:fld>
            <a:endParaRPr lang="en-US"/>
          </a:p>
        </p:txBody>
      </p:sp>
      <p:sp>
        <p:nvSpPr>
          <p:cNvPr id="5" name="Footer Placeholder 4">
            <a:extLst>
              <a:ext uri="{FF2B5EF4-FFF2-40B4-BE49-F238E27FC236}">
                <a16:creationId xmlns:a16="http://schemas.microsoft.com/office/drawing/2014/main" id="{46C2DBC0-6F32-DDC8-8E63-C43BFC066AA0}"/>
              </a:ext>
            </a:extLst>
          </p:cNvPr>
          <p:cNvSpPr>
            <a:spLocks noGrp="1"/>
          </p:cNvSpPr>
          <p:nvPr>
            <p:ph type="ftr" sz="quarter" idx="3"/>
          </p:nvPr>
        </p:nvSpPr>
        <p:spPr>
          <a:xfrm>
            <a:off x="3028950" y="4767263"/>
            <a:ext cx="3086100" cy="274637"/>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6F39044C-B914-EDE2-BA3E-B8FCD952DC92}"/>
              </a:ext>
            </a:extLst>
          </p:cNvPr>
          <p:cNvSpPr>
            <a:spLocks noGrp="1"/>
          </p:cNvSpPr>
          <p:nvPr>
            <p:ph type="sldNum" sz="quarter" idx="4"/>
          </p:nvPr>
        </p:nvSpPr>
        <p:spPr>
          <a:xfrm>
            <a:off x="6457950" y="4767263"/>
            <a:ext cx="2057400" cy="274637"/>
          </a:xfrm>
          <a:prstGeom prst="rect">
            <a:avLst/>
          </a:prstGeom>
        </p:spPr>
        <p:txBody>
          <a:bodyPr vert="horz" lIns="91440" tIns="45720" rIns="91440" bIns="45720" rtlCol="0" anchor="ctr"/>
          <a:lstStyle>
            <a:lvl1pPr algn="r">
              <a:defRPr sz="1200">
                <a:solidFill>
                  <a:schemeClr val="tx1">
                    <a:tint val="82000"/>
                  </a:schemeClr>
                </a:solidFill>
              </a:defRPr>
            </a:lvl1pPr>
          </a:lstStyle>
          <a:p>
            <a:fld id="{3E5F0425-F35A-420E-BFDA-A1416DFDBEAB}" type="slidenum">
              <a:rPr lang="en-US" smtClean="0"/>
              <a:t>‹#›</a:t>
            </a:fld>
            <a:endParaRPr lang="en-US"/>
          </a:p>
        </p:txBody>
      </p:sp>
    </p:spTree>
    <p:extLst>
      <p:ext uri="{BB962C8B-B14F-4D97-AF65-F5344CB8AC3E}">
        <p14:creationId xmlns:p14="http://schemas.microsoft.com/office/powerpoint/2010/main" val="1124497889"/>
      </p:ext>
    </p:extLst>
  </p:cSld>
  <p:clrMap bg1="lt1" tx1="dk1" bg2="lt2" tx2="dk2" accent1="accent1" accent2="accent2" accent3="accent3" accent4="accent4" accent5="accent5" accent6="accent6" hlink="hlink" folHlink="folHlink"/>
  <p:sldLayoutIdLst>
    <p:sldLayoutId id="2147483652" r:id="rId1"/>
    <p:sldLayoutId id="2147483653" r:id="rId2"/>
    <p:sldLayoutId id="2147483654" r:id="rId3"/>
    <p:sldLayoutId id="2147483655" r:id="rId4"/>
    <p:sldLayoutId id="2147483656" r:id="rId5"/>
    <p:sldLayoutId id="2147483657" r:id="rId6"/>
    <p:sldLayoutId id="2147483658" r:id="rId7"/>
    <p:sldLayoutId id="2147483659" r:id="rId8"/>
    <p:sldLayoutId id="2147483660" r:id="rId9"/>
    <p:sldLayoutId id="2147483661" r:id="rId10"/>
    <p:sldLayoutId id="2147483662"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jpg"/><Relationship Id="rId7"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3.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9" Type="http://schemas.openxmlformats.org/officeDocument/2006/relationships/image" Target="../media/image9.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hyperlink" Target="mailto:konidari.viktoria@ac.eap.gr" TargetMode="External"/><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4.png"/><Relationship Id="rId7" Type="http://schemas.openxmlformats.org/officeDocument/2006/relationships/image" Target="../media/image9.png"/><Relationship Id="rId2" Type="http://schemas.openxmlformats.org/officeDocument/2006/relationships/notesSlide" Target="../notesSlides/notesSlide29.xml"/><Relationship Id="rId1" Type="http://schemas.openxmlformats.org/officeDocument/2006/relationships/slideLayout" Target="../slideLayouts/slideLayout3.xml"/><Relationship Id="rId6" Type="http://schemas.openxmlformats.org/officeDocument/2006/relationships/image" Target="../media/image8.png"/><Relationship Id="rId5" Type="http://schemas.openxmlformats.org/officeDocument/2006/relationships/image" Target="../media/image10.png"/><Relationship Id="rId4" Type="http://schemas.openxmlformats.org/officeDocument/2006/relationships/image" Target="../media/image6.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84" name="Google Shape;84;p13"/>
          <p:cNvSpPr/>
          <p:nvPr/>
        </p:nvSpPr>
        <p:spPr>
          <a:xfrm>
            <a:off x="0" y="0"/>
            <a:ext cx="9144000" cy="5143500"/>
          </a:xfrm>
          <a:custGeom>
            <a:avLst/>
            <a:gdLst/>
            <a:ahLst/>
            <a:cxnLst/>
            <a:rect l="l" t="t" r="r" b="b"/>
            <a:pathLst>
              <a:path w="18288000" h="10287000" extrusionOk="0">
                <a:moveTo>
                  <a:pt x="0" y="0"/>
                </a:moveTo>
                <a:lnTo>
                  <a:pt x="18288000" y="0"/>
                </a:lnTo>
                <a:lnTo>
                  <a:pt x="18288000" y="10287000"/>
                </a:lnTo>
                <a:lnTo>
                  <a:pt x="0" y="10287000"/>
                </a:lnTo>
                <a:lnTo>
                  <a:pt x="0" y="0"/>
                </a:lnTo>
                <a:close/>
              </a:path>
            </a:pathLst>
          </a:custGeom>
          <a:blipFill rotWithShape="1">
            <a:blip r:embed="rId3">
              <a:alphaModFix/>
            </a:blip>
            <a:stretch>
              <a:fillRect t="-9220" b="-9219"/>
            </a:stretch>
          </a:blipFill>
          <a:ln>
            <a:noFill/>
          </a:ln>
        </p:spPr>
        <p:txBody>
          <a:bodyPr spcFirstLastPara="1" wrap="square" lIns="45713" tIns="22850" rIns="45713" bIns="22850" anchor="t" anchorCtr="0">
            <a:noAutofit/>
          </a:bodyPr>
          <a:lstStyle/>
          <a:p>
            <a:endParaRPr sz="900">
              <a:solidFill>
                <a:schemeClr val="dk1"/>
              </a:solidFill>
              <a:latin typeface="Calibri"/>
              <a:ea typeface="Calibri"/>
              <a:cs typeface="Calibri"/>
              <a:sym typeface="Calibri"/>
            </a:endParaRPr>
          </a:p>
        </p:txBody>
      </p:sp>
      <p:sp>
        <p:nvSpPr>
          <p:cNvPr id="85" name="Google Shape;85;p13"/>
          <p:cNvSpPr/>
          <p:nvPr/>
        </p:nvSpPr>
        <p:spPr>
          <a:xfrm>
            <a:off x="0" y="-1729121"/>
            <a:ext cx="9144000" cy="9144000"/>
          </a:xfrm>
          <a:custGeom>
            <a:avLst/>
            <a:gdLst/>
            <a:ahLst/>
            <a:cxnLst/>
            <a:rect l="l" t="t" r="r" b="b"/>
            <a:pathLst>
              <a:path w="18288000" h="18288000" extrusionOk="0">
                <a:moveTo>
                  <a:pt x="0" y="0"/>
                </a:moveTo>
                <a:lnTo>
                  <a:pt x="18288000" y="0"/>
                </a:lnTo>
                <a:lnTo>
                  <a:pt x="18288000" y="18288000"/>
                </a:lnTo>
                <a:lnTo>
                  <a:pt x="0" y="18288000"/>
                </a:lnTo>
                <a:lnTo>
                  <a:pt x="0" y="0"/>
                </a:lnTo>
                <a:close/>
              </a:path>
            </a:pathLst>
          </a:custGeom>
          <a:blipFill rotWithShape="1">
            <a:blip r:embed="rId4">
              <a:alphaModFix amt="30000"/>
            </a:blip>
            <a:stretch>
              <a:fillRect/>
            </a:stretch>
          </a:blipFill>
          <a:ln>
            <a:noFill/>
          </a:ln>
        </p:spPr>
        <p:txBody>
          <a:bodyPr spcFirstLastPara="1" wrap="square" lIns="45713" tIns="22850" rIns="45713" bIns="22850" anchor="t" anchorCtr="0">
            <a:noAutofit/>
          </a:bodyPr>
          <a:lstStyle/>
          <a:p>
            <a:endParaRPr sz="900">
              <a:solidFill>
                <a:schemeClr val="dk1"/>
              </a:solidFill>
              <a:latin typeface="Calibri"/>
              <a:ea typeface="Calibri"/>
              <a:cs typeface="Calibri"/>
              <a:sym typeface="Calibri"/>
            </a:endParaRPr>
          </a:p>
        </p:txBody>
      </p:sp>
      <p:grpSp>
        <p:nvGrpSpPr>
          <p:cNvPr id="86" name="Google Shape;86;p13"/>
          <p:cNvGrpSpPr/>
          <p:nvPr/>
        </p:nvGrpSpPr>
        <p:grpSpPr>
          <a:xfrm>
            <a:off x="514350" y="3067805"/>
            <a:ext cx="2551241" cy="443736"/>
            <a:chOff x="0" y="-47625"/>
            <a:chExt cx="1381663" cy="240312"/>
          </a:xfrm>
        </p:grpSpPr>
        <p:sp>
          <p:nvSpPr>
            <p:cNvPr id="87" name="Google Shape;87;p13"/>
            <p:cNvSpPr/>
            <p:nvPr/>
          </p:nvSpPr>
          <p:spPr>
            <a:xfrm>
              <a:off x="0" y="0"/>
              <a:ext cx="1381663" cy="192687"/>
            </a:xfrm>
            <a:custGeom>
              <a:avLst/>
              <a:gdLst/>
              <a:ahLst/>
              <a:cxnLst/>
              <a:rect l="l" t="t" r="r" b="b"/>
              <a:pathLst>
                <a:path w="1381663" h="192687" extrusionOk="0">
                  <a:moveTo>
                    <a:pt x="45518" y="0"/>
                  </a:moveTo>
                  <a:lnTo>
                    <a:pt x="1336145" y="0"/>
                  </a:lnTo>
                  <a:cubicBezTo>
                    <a:pt x="1348217" y="0"/>
                    <a:pt x="1359794" y="4796"/>
                    <a:pt x="1368331" y="13332"/>
                  </a:cubicBezTo>
                  <a:cubicBezTo>
                    <a:pt x="1376867" y="21868"/>
                    <a:pt x="1381663" y="33446"/>
                    <a:pt x="1381663" y="45518"/>
                  </a:cubicBezTo>
                  <a:lnTo>
                    <a:pt x="1381663" y="147169"/>
                  </a:lnTo>
                  <a:cubicBezTo>
                    <a:pt x="1381663" y="159241"/>
                    <a:pt x="1376867" y="170819"/>
                    <a:pt x="1368331" y="179355"/>
                  </a:cubicBezTo>
                  <a:cubicBezTo>
                    <a:pt x="1359794" y="187891"/>
                    <a:pt x="1348217" y="192687"/>
                    <a:pt x="1336145" y="192687"/>
                  </a:cubicBezTo>
                  <a:lnTo>
                    <a:pt x="45518" y="192687"/>
                  </a:lnTo>
                  <a:cubicBezTo>
                    <a:pt x="33446" y="192687"/>
                    <a:pt x="21868" y="187891"/>
                    <a:pt x="13332" y="179355"/>
                  </a:cubicBezTo>
                  <a:cubicBezTo>
                    <a:pt x="4796" y="170819"/>
                    <a:pt x="0" y="159241"/>
                    <a:pt x="0" y="147169"/>
                  </a:cubicBezTo>
                  <a:lnTo>
                    <a:pt x="0" y="45518"/>
                  </a:lnTo>
                  <a:cubicBezTo>
                    <a:pt x="0" y="33446"/>
                    <a:pt x="4796" y="21868"/>
                    <a:pt x="13332" y="13332"/>
                  </a:cubicBezTo>
                  <a:cubicBezTo>
                    <a:pt x="21868" y="4796"/>
                    <a:pt x="33446" y="0"/>
                    <a:pt x="45518" y="0"/>
                  </a:cubicBezTo>
                  <a:close/>
                </a:path>
              </a:pathLst>
            </a:custGeom>
            <a:solidFill>
              <a:srgbClr val="0C4DA2"/>
            </a:solidFill>
            <a:ln>
              <a:noFill/>
            </a:ln>
          </p:spPr>
          <p:txBody>
            <a:bodyPr spcFirstLastPara="1" wrap="square" lIns="45713" tIns="22850" rIns="45713" bIns="22850" anchor="t" anchorCtr="0">
              <a:noAutofit/>
            </a:bodyPr>
            <a:lstStyle/>
            <a:p>
              <a:endParaRPr sz="900">
                <a:solidFill>
                  <a:schemeClr val="dk1"/>
                </a:solidFill>
                <a:latin typeface="Calibri"/>
                <a:ea typeface="Calibri"/>
                <a:cs typeface="Calibri"/>
                <a:sym typeface="Calibri"/>
              </a:endParaRPr>
            </a:p>
          </p:txBody>
        </p:sp>
        <p:sp>
          <p:nvSpPr>
            <p:cNvPr id="88" name="Google Shape;88;p13"/>
            <p:cNvSpPr txBox="1"/>
            <p:nvPr/>
          </p:nvSpPr>
          <p:spPr>
            <a:xfrm>
              <a:off x="0" y="-47625"/>
              <a:ext cx="1381663" cy="240312"/>
            </a:xfrm>
            <a:prstGeom prst="rect">
              <a:avLst/>
            </a:prstGeom>
            <a:noFill/>
            <a:ln>
              <a:noFill/>
            </a:ln>
          </p:spPr>
          <p:txBody>
            <a:bodyPr spcFirstLastPara="1" wrap="square" lIns="25400" tIns="25400" rIns="25400" bIns="25400" anchor="t" anchorCtr="0">
              <a:noAutofit/>
            </a:bodyPr>
            <a:lstStyle/>
            <a:p>
              <a:pPr algn="ctr">
                <a:lnSpc>
                  <a:spcPct val="149944"/>
                </a:lnSpc>
              </a:pPr>
              <a:endParaRPr sz="900">
                <a:solidFill>
                  <a:schemeClr val="dk1"/>
                </a:solidFill>
                <a:latin typeface="Calibri"/>
                <a:ea typeface="Calibri"/>
                <a:cs typeface="Calibri"/>
                <a:sym typeface="Calibri"/>
              </a:endParaRPr>
            </a:p>
          </p:txBody>
        </p:sp>
      </p:grpSp>
      <p:grpSp>
        <p:nvGrpSpPr>
          <p:cNvPr id="89" name="Google Shape;89;p13"/>
          <p:cNvGrpSpPr/>
          <p:nvPr/>
        </p:nvGrpSpPr>
        <p:grpSpPr>
          <a:xfrm>
            <a:off x="514350" y="3540422"/>
            <a:ext cx="1963512" cy="430223"/>
            <a:chOff x="0" y="-47625"/>
            <a:chExt cx="1063358" cy="232991"/>
          </a:xfrm>
        </p:grpSpPr>
        <p:sp>
          <p:nvSpPr>
            <p:cNvPr id="90" name="Google Shape;90;p13"/>
            <p:cNvSpPr/>
            <p:nvPr/>
          </p:nvSpPr>
          <p:spPr>
            <a:xfrm>
              <a:off x="0" y="0"/>
              <a:ext cx="1063358" cy="185366"/>
            </a:xfrm>
            <a:custGeom>
              <a:avLst/>
              <a:gdLst/>
              <a:ahLst/>
              <a:cxnLst/>
              <a:rect l="l" t="t" r="r" b="b"/>
              <a:pathLst>
                <a:path w="1063358" h="185366" extrusionOk="0">
                  <a:moveTo>
                    <a:pt x="59143" y="0"/>
                  </a:moveTo>
                  <a:lnTo>
                    <a:pt x="1004214" y="0"/>
                  </a:lnTo>
                  <a:cubicBezTo>
                    <a:pt x="1036878" y="0"/>
                    <a:pt x="1063358" y="26479"/>
                    <a:pt x="1063358" y="59143"/>
                  </a:cubicBezTo>
                  <a:lnTo>
                    <a:pt x="1063358" y="126223"/>
                  </a:lnTo>
                  <a:cubicBezTo>
                    <a:pt x="1063358" y="158887"/>
                    <a:pt x="1036878" y="185366"/>
                    <a:pt x="1004214" y="185366"/>
                  </a:cubicBezTo>
                  <a:lnTo>
                    <a:pt x="59143" y="185366"/>
                  </a:lnTo>
                  <a:cubicBezTo>
                    <a:pt x="26479" y="185366"/>
                    <a:pt x="0" y="158887"/>
                    <a:pt x="0" y="126223"/>
                  </a:cubicBezTo>
                  <a:lnTo>
                    <a:pt x="0" y="59143"/>
                  </a:lnTo>
                  <a:cubicBezTo>
                    <a:pt x="0" y="26479"/>
                    <a:pt x="26479" y="0"/>
                    <a:pt x="59143" y="0"/>
                  </a:cubicBezTo>
                  <a:close/>
                </a:path>
              </a:pathLst>
            </a:custGeom>
            <a:solidFill>
              <a:srgbClr val="C7EAFC"/>
            </a:solidFill>
            <a:ln>
              <a:noFill/>
            </a:ln>
          </p:spPr>
          <p:txBody>
            <a:bodyPr spcFirstLastPara="1" wrap="square" lIns="45713" tIns="22850" rIns="45713" bIns="22850" anchor="t" anchorCtr="0">
              <a:noAutofit/>
            </a:bodyPr>
            <a:lstStyle/>
            <a:p>
              <a:endParaRPr sz="900">
                <a:solidFill>
                  <a:schemeClr val="dk1"/>
                </a:solidFill>
                <a:latin typeface="Calibri"/>
                <a:ea typeface="Calibri"/>
                <a:cs typeface="Calibri"/>
                <a:sym typeface="Calibri"/>
              </a:endParaRPr>
            </a:p>
          </p:txBody>
        </p:sp>
        <p:sp>
          <p:nvSpPr>
            <p:cNvPr id="91" name="Google Shape;91;p13"/>
            <p:cNvSpPr txBox="1"/>
            <p:nvPr/>
          </p:nvSpPr>
          <p:spPr>
            <a:xfrm>
              <a:off x="0" y="-47625"/>
              <a:ext cx="1063358" cy="232991"/>
            </a:xfrm>
            <a:prstGeom prst="rect">
              <a:avLst/>
            </a:prstGeom>
            <a:noFill/>
            <a:ln>
              <a:noFill/>
            </a:ln>
          </p:spPr>
          <p:txBody>
            <a:bodyPr spcFirstLastPara="1" wrap="square" lIns="25400" tIns="25400" rIns="25400" bIns="25400" anchor="t" anchorCtr="0">
              <a:noAutofit/>
            </a:bodyPr>
            <a:lstStyle/>
            <a:p>
              <a:pPr algn="ctr">
                <a:lnSpc>
                  <a:spcPct val="149944"/>
                </a:lnSpc>
              </a:pPr>
              <a:endParaRPr sz="900">
                <a:solidFill>
                  <a:schemeClr val="dk1"/>
                </a:solidFill>
                <a:latin typeface="Calibri"/>
                <a:ea typeface="Calibri"/>
                <a:cs typeface="Calibri"/>
                <a:sym typeface="Calibri"/>
              </a:endParaRPr>
            </a:p>
          </p:txBody>
        </p:sp>
      </p:grpSp>
      <p:sp>
        <p:nvSpPr>
          <p:cNvPr id="92" name="Google Shape;92;p13"/>
          <p:cNvSpPr/>
          <p:nvPr/>
        </p:nvSpPr>
        <p:spPr>
          <a:xfrm>
            <a:off x="514350" y="514350"/>
            <a:ext cx="1760683" cy="704125"/>
          </a:xfrm>
          <a:custGeom>
            <a:avLst/>
            <a:gdLst/>
            <a:ahLst/>
            <a:cxnLst/>
            <a:rect l="l" t="t" r="r" b="b"/>
            <a:pathLst>
              <a:path w="3521366" h="1408249" extrusionOk="0">
                <a:moveTo>
                  <a:pt x="0" y="0"/>
                </a:moveTo>
                <a:lnTo>
                  <a:pt x="3521366" y="0"/>
                </a:lnTo>
                <a:lnTo>
                  <a:pt x="3521366" y="1408249"/>
                </a:lnTo>
                <a:lnTo>
                  <a:pt x="0" y="1408249"/>
                </a:lnTo>
                <a:lnTo>
                  <a:pt x="0" y="0"/>
                </a:lnTo>
                <a:close/>
              </a:path>
            </a:pathLst>
          </a:custGeom>
          <a:blipFill rotWithShape="1">
            <a:blip r:embed="rId5">
              <a:alphaModFix/>
            </a:blip>
            <a:stretch>
              <a:fillRect/>
            </a:stretch>
          </a:blipFill>
          <a:ln>
            <a:noFill/>
          </a:ln>
        </p:spPr>
        <p:txBody>
          <a:bodyPr spcFirstLastPara="1" wrap="square" lIns="45713" tIns="22850" rIns="45713" bIns="22850" anchor="t" anchorCtr="0">
            <a:noAutofit/>
          </a:bodyPr>
          <a:lstStyle/>
          <a:p>
            <a:endParaRPr sz="900">
              <a:solidFill>
                <a:schemeClr val="dk1"/>
              </a:solidFill>
              <a:latin typeface="Calibri"/>
              <a:ea typeface="Calibri"/>
              <a:cs typeface="Calibri"/>
              <a:sym typeface="Calibri"/>
            </a:endParaRPr>
          </a:p>
        </p:txBody>
      </p:sp>
      <p:sp>
        <p:nvSpPr>
          <p:cNvPr id="93" name="Google Shape;93;p13"/>
          <p:cNvSpPr/>
          <p:nvPr/>
        </p:nvSpPr>
        <p:spPr>
          <a:xfrm>
            <a:off x="4851533" y="0"/>
            <a:ext cx="2590127" cy="2133600"/>
          </a:xfrm>
          <a:custGeom>
            <a:avLst/>
            <a:gdLst/>
            <a:ahLst/>
            <a:cxnLst/>
            <a:rect l="l" t="t" r="r" b="b"/>
            <a:pathLst>
              <a:path w="5328592" h="8256736" extrusionOk="0">
                <a:moveTo>
                  <a:pt x="0" y="0"/>
                </a:moveTo>
                <a:lnTo>
                  <a:pt x="5328591" y="0"/>
                </a:lnTo>
                <a:lnTo>
                  <a:pt x="5328591" y="8256735"/>
                </a:lnTo>
                <a:lnTo>
                  <a:pt x="0" y="8256735"/>
                </a:lnTo>
                <a:lnTo>
                  <a:pt x="0" y="0"/>
                </a:lnTo>
                <a:close/>
              </a:path>
            </a:pathLst>
          </a:custGeom>
          <a:blipFill rotWithShape="1">
            <a:blip r:embed="rId6">
              <a:alphaModFix/>
            </a:blip>
            <a:stretch>
              <a:fillRect l="-128404"/>
            </a:stretch>
          </a:blipFill>
          <a:ln>
            <a:noFill/>
          </a:ln>
        </p:spPr>
        <p:txBody>
          <a:bodyPr spcFirstLastPara="1" wrap="square" lIns="45713" tIns="22850" rIns="45713" bIns="22850" anchor="t" anchorCtr="0">
            <a:noAutofit/>
          </a:bodyPr>
          <a:lstStyle/>
          <a:p>
            <a:endParaRPr sz="900">
              <a:solidFill>
                <a:schemeClr val="dk1"/>
              </a:solidFill>
              <a:latin typeface="Calibri"/>
              <a:ea typeface="Calibri"/>
              <a:cs typeface="Calibri"/>
              <a:sym typeface="Calibri"/>
            </a:endParaRPr>
          </a:p>
        </p:txBody>
      </p:sp>
      <p:sp>
        <p:nvSpPr>
          <p:cNvPr id="94" name="Google Shape;94;p13"/>
          <p:cNvSpPr/>
          <p:nvPr/>
        </p:nvSpPr>
        <p:spPr>
          <a:xfrm rot="-5400000">
            <a:off x="7232793" y="1538385"/>
            <a:ext cx="1468970" cy="2066731"/>
          </a:xfrm>
          <a:custGeom>
            <a:avLst/>
            <a:gdLst/>
            <a:ahLst/>
            <a:cxnLst/>
            <a:rect l="l" t="t" r="r" b="b"/>
            <a:pathLst>
              <a:path w="2937939" h="4133462" extrusionOk="0">
                <a:moveTo>
                  <a:pt x="0" y="0"/>
                </a:moveTo>
                <a:lnTo>
                  <a:pt x="2937939" y="0"/>
                </a:lnTo>
                <a:lnTo>
                  <a:pt x="2937939" y="4133462"/>
                </a:lnTo>
                <a:lnTo>
                  <a:pt x="0" y="4133462"/>
                </a:lnTo>
                <a:lnTo>
                  <a:pt x="0" y="0"/>
                </a:lnTo>
                <a:close/>
              </a:path>
            </a:pathLst>
          </a:custGeom>
          <a:blipFill rotWithShape="1">
            <a:blip r:embed="rId6">
              <a:alphaModFix/>
            </a:blip>
            <a:stretch>
              <a:fillRect l="-107387"/>
            </a:stretch>
          </a:blipFill>
          <a:ln>
            <a:noFill/>
          </a:ln>
        </p:spPr>
        <p:txBody>
          <a:bodyPr spcFirstLastPara="1" wrap="square" lIns="45713" tIns="22850" rIns="45713" bIns="22850" anchor="t" anchorCtr="0">
            <a:noAutofit/>
          </a:bodyPr>
          <a:lstStyle/>
          <a:p>
            <a:endParaRPr sz="900">
              <a:solidFill>
                <a:schemeClr val="dk1"/>
              </a:solidFill>
              <a:latin typeface="Calibri"/>
              <a:ea typeface="Calibri"/>
              <a:cs typeface="Calibri"/>
              <a:sym typeface="Calibri"/>
            </a:endParaRPr>
          </a:p>
        </p:txBody>
      </p:sp>
      <p:sp>
        <p:nvSpPr>
          <p:cNvPr id="95" name="Google Shape;95;p13"/>
          <p:cNvSpPr/>
          <p:nvPr/>
        </p:nvSpPr>
        <p:spPr>
          <a:xfrm>
            <a:off x="6619185" y="222297"/>
            <a:ext cx="2574915" cy="814484"/>
          </a:xfrm>
          <a:custGeom>
            <a:avLst/>
            <a:gdLst/>
            <a:ahLst/>
            <a:cxnLst/>
            <a:rect l="l" t="t" r="r" b="b"/>
            <a:pathLst>
              <a:path w="5149829" h="1628968" extrusionOk="0">
                <a:moveTo>
                  <a:pt x="0" y="0"/>
                </a:moveTo>
                <a:lnTo>
                  <a:pt x="5149829" y="0"/>
                </a:lnTo>
                <a:lnTo>
                  <a:pt x="5149829" y="1628968"/>
                </a:lnTo>
                <a:lnTo>
                  <a:pt x="0" y="1628968"/>
                </a:lnTo>
                <a:lnTo>
                  <a:pt x="0" y="0"/>
                </a:lnTo>
                <a:close/>
              </a:path>
            </a:pathLst>
          </a:custGeom>
          <a:blipFill rotWithShape="1">
            <a:blip r:embed="rId7">
              <a:alphaModFix/>
            </a:blip>
            <a:stretch>
              <a:fillRect l="-154"/>
            </a:stretch>
          </a:blipFill>
          <a:ln>
            <a:noFill/>
          </a:ln>
        </p:spPr>
        <p:txBody>
          <a:bodyPr spcFirstLastPara="1" wrap="square" lIns="45713" tIns="22850" rIns="45713" bIns="22850" anchor="t" anchorCtr="0">
            <a:noAutofit/>
          </a:bodyPr>
          <a:lstStyle/>
          <a:p>
            <a:endParaRPr sz="900">
              <a:solidFill>
                <a:schemeClr val="dk1"/>
              </a:solidFill>
              <a:latin typeface="Calibri"/>
              <a:ea typeface="Calibri"/>
              <a:cs typeface="Calibri"/>
              <a:sym typeface="Calibri"/>
            </a:endParaRPr>
          </a:p>
        </p:txBody>
      </p:sp>
      <p:sp>
        <p:nvSpPr>
          <p:cNvPr id="96" name="Google Shape;96;p13"/>
          <p:cNvSpPr/>
          <p:nvPr/>
        </p:nvSpPr>
        <p:spPr>
          <a:xfrm>
            <a:off x="3926311" y="4221960"/>
            <a:ext cx="1936312" cy="432015"/>
          </a:xfrm>
          <a:custGeom>
            <a:avLst/>
            <a:gdLst/>
            <a:ahLst/>
            <a:cxnLst/>
            <a:rect l="l" t="t" r="r" b="b"/>
            <a:pathLst>
              <a:path w="3872623" h="864030" extrusionOk="0">
                <a:moveTo>
                  <a:pt x="0" y="0"/>
                </a:moveTo>
                <a:lnTo>
                  <a:pt x="3872622" y="0"/>
                </a:lnTo>
                <a:lnTo>
                  <a:pt x="3872622" y="864030"/>
                </a:lnTo>
                <a:lnTo>
                  <a:pt x="0" y="864030"/>
                </a:lnTo>
                <a:lnTo>
                  <a:pt x="0" y="0"/>
                </a:lnTo>
                <a:close/>
              </a:path>
            </a:pathLst>
          </a:custGeom>
          <a:blipFill rotWithShape="1">
            <a:blip r:embed="rId8">
              <a:alphaModFix/>
            </a:blip>
            <a:stretch>
              <a:fillRect/>
            </a:stretch>
          </a:blipFill>
          <a:ln>
            <a:noFill/>
          </a:ln>
        </p:spPr>
        <p:txBody>
          <a:bodyPr spcFirstLastPara="1" wrap="square" lIns="45713" tIns="22850" rIns="45713" bIns="22850" anchor="t" anchorCtr="0">
            <a:noAutofit/>
          </a:bodyPr>
          <a:lstStyle/>
          <a:p>
            <a:endParaRPr sz="900">
              <a:solidFill>
                <a:schemeClr val="dk1"/>
              </a:solidFill>
              <a:latin typeface="Calibri"/>
              <a:ea typeface="Calibri"/>
              <a:cs typeface="Calibri"/>
              <a:sym typeface="Calibri"/>
            </a:endParaRPr>
          </a:p>
        </p:txBody>
      </p:sp>
      <p:sp>
        <p:nvSpPr>
          <p:cNvPr id="97" name="Google Shape;97;p13"/>
          <p:cNvSpPr/>
          <p:nvPr/>
        </p:nvSpPr>
        <p:spPr>
          <a:xfrm>
            <a:off x="6061692" y="4256259"/>
            <a:ext cx="2567958" cy="372892"/>
          </a:xfrm>
          <a:custGeom>
            <a:avLst/>
            <a:gdLst/>
            <a:ahLst/>
            <a:cxnLst/>
            <a:rect l="l" t="t" r="r" b="b"/>
            <a:pathLst>
              <a:path w="5135916" h="745783" extrusionOk="0">
                <a:moveTo>
                  <a:pt x="0" y="0"/>
                </a:moveTo>
                <a:lnTo>
                  <a:pt x="5135916" y="0"/>
                </a:lnTo>
                <a:lnTo>
                  <a:pt x="5135916" y="745783"/>
                </a:lnTo>
                <a:lnTo>
                  <a:pt x="0" y="745783"/>
                </a:lnTo>
                <a:lnTo>
                  <a:pt x="0" y="0"/>
                </a:lnTo>
                <a:close/>
              </a:path>
            </a:pathLst>
          </a:custGeom>
          <a:blipFill rotWithShape="1">
            <a:blip r:embed="rId9">
              <a:alphaModFix/>
            </a:blip>
            <a:stretch>
              <a:fillRect r="-1014"/>
            </a:stretch>
          </a:blipFill>
          <a:ln>
            <a:noFill/>
          </a:ln>
        </p:spPr>
        <p:txBody>
          <a:bodyPr spcFirstLastPara="1" wrap="square" lIns="45713" tIns="22850" rIns="45713" bIns="22850" anchor="t" anchorCtr="0">
            <a:noAutofit/>
          </a:bodyPr>
          <a:lstStyle/>
          <a:p>
            <a:endParaRPr sz="900">
              <a:solidFill>
                <a:schemeClr val="dk1"/>
              </a:solidFill>
              <a:latin typeface="Calibri"/>
              <a:ea typeface="Calibri"/>
              <a:cs typeface="Calibri"/>
              <a:sym typeface="Calibri"/>
            </a:endParaRPr>
          </a:p>
        </p:txBody>
      </p:sp>
      <p:sp>
        <p:nvSpPr>
          <p:cNvPr id="98" name="Google Shape;98;p13"/>
          <p:cNvSpPr txBox="1"/>
          <p:nvPr/>
        </p:nvSpPr>
        <p:spPr>
          <a:xfrm>
            <a:off x="2650104" y="2253138"/>
            <a:ext cx="4826550" cy="860813"/>
          </a:xfrm>
          <a:prstGeom prst="rect">
            <a:avLst/>
          </a:prstGeom>
          <a:noFill/>
          <a:ln>
            <a:noFill/>
          </a:ln>
        </p:spPr>
        <p:txBody>
          <a:bodyPr spcFirstLastPara="1" wrap="square" lIns="0" tIns="0" rIns="0" bIns="0" anchor="t" anchorCtr="0">
            <a:spAutoFit/>
          </a:bodyPr>
          <a:lstStyle/>
          <a:p>
            <a:pPr>
              <a:lnSpc>
                <a:spcPct val="130031"/>
              </a:lnSpc>
            </a:pPr>
            <a:r>
              <a:rPr lang="en-US" sz="1434" dirty="0">
                <a:solidFill>
                  <a:srgbClr val="2A2828"/>
                </a:solidFill>
                <a:latin typeface="Bricolage Grotesque"/>
                <a:ea typeface="Bricolage Grotesque"/>
                <a:cs typeface="Bricolage Grotesque"/>
                <a:sym typeface="Bricolage Grotesque"/>
              </a:rPr>
              <a:t>Teacher &amp; school leaders training to promote </a:t>
            </a:r>
            <a:r>
              <a:rPr lang="en-US" sz="1434" dirty="0">
                <a:solidFill>
                  <a:srgbClr val="0C4DA2"/>
                </a:solidFill>
                <a:latin typeface="Bricolage Grotesque"/>
                <a:ea typeface="Bricolage Grotesque"/>
                <a:cs typeface="Bricolage Grotesque"/>
                <a:sym typeface="Bricolage Grotesque"/>
              </a:rPr>
              <a:t>D</a:t>
            </a:r>
            <a:r>
              <a:rPr lang="en-US" sz="1434" dirty="0">
                <a:solidFill>
                  <a:srgbClr val="2A2828"/>
                </a:solidFill>
                <a:latin typeface="Bricolage Grotesque"/>
                <a:ea typeface="Bricolage Grotesque"/>
                <a:cs typeface="Bricolage Grotesque"/>
                <a:sym typeface="Bricolage Grotesque"/>
              </a:rPr>
              <a:t>igital </a:t>
            </a:r>
            <a:r>
              <a:rPr lang="en-US" sz="1434" dirty="0" err="1">
                <a:solidFill>
                  <a:srgbClr val="2A2828"/>
                </a:solidFill>
                <a:latin typeface="Bricolage Grotesque"/>
                <a:ea typeface="Bricolage Grotesque"/>
                <a:cs typeface="Bricolage Grotesque"/>
                <a:sym typeface="Bricolage Grotesque"/>
              </a:rPr>
              <a:t>lite</a:t>
            </a:r>
            <a:r>
              <a:rPr lang="en-US" sz="1434" dirty="0" err="1">
                <a:solidFill>
                  <a:srgbClr val="0C4DA2"/>
                </a:solidFill>
                <a:latin typeface="Bricolage Grotesque"/>
                <a:ea typeface="Bricolage Grotesque"/>
                <a:cs typeface="Bricolage Grotesque"/>
                <a:sym typeface="Bricolage Grotesque"/>
              </a:rPr>
              <a:t>R</a:t>
            </a:r>
            <a:r>
              <a:rPr lang="en-US" sz="1434" dirty="0" err="1">
                <a:solidFill>
                  <a:srgbClr val="2A2828"/>
                </a:solidFill>
                <a:latin typeface="Bricolage Grotesque"/>
                <a:ea typeface="Bricolage Grotesque"/>
                <a:cs typeface="Bricolage Grotesque"/>
                <a:sym typeface="Bricolage Grotesque"/>
              </a:rPr>
              <a:t>acy</a:t>
            </a:r>
            <a:r>
              <a:rPr lang="en-US" sz="1434" dirty="0">
                <a:solidFill>
                  <a:srgbClr val="2A2828"/>
                </a:solidFill>
                <a:latin typeface="Bricolage Grotesque"/>
                <a:ea typeface="Bricolage Grotesque"/>
                <a:cs typeface="Bricolage Grotesque"/>
                <a:sym typeface="Bricolage Grotesque"/>
              </a:rPr>
              <a:t> and combat the spread of </a:t>
            </a:r>
            <a:r>
              <a:rPr lang="en-US" sz="1434" dirty="0" err="1">
                <a:solidFill>
                  <a:srgbClr val="2A2828"/>
                </a:solidFill>
                <a:latin typeface="Bricolage Grotesque"/>
                <a:ea typeface="Bricolage Grotesque"/>
                <a:cs typeface="Bricolage Grotesque"/>
                <a:sym typeface="Bricolage Grotesque"/>
              </a:rPr>
              <a:t>disinf</a:t>
            </a:r>
            <a:r>
              <a:rPr lang="en-US" sz="1434" dirty="0" err="1">
                <a:solidFill>
                  <a:srgbClr val="0C4DA2"/>
                </a:solidFill>
                <a:latin typeface="Bricolage Grotesque"/>
                <a:ea typeface="Bricolage Grotesque"/>
                <a:cs typeface="Bricolage Grotesque"/>
                <a:sym typeface="Bricolage Grotesque"/>
              </a:rPr>
              <a:t>O</a:t>
            </a:r>
            <a:r>
              <a:rPr lang="en-US" sz="1434" dirty="0" err="1">
                <a:solidFill>
                  <a:srgbClr val="2A2828"/>
                </a:solidFill>
                <a:latin typeface="Bricolage Grotesque"/>
                <a:ea typeface="Bricolage Grotesque"/>
                <a:cs typeface="Bricolage Grotesque"/>
                <a:sym typeface="Bricolage Grotesque"/>
              </a:rPr>
              <a:t>rmation</a:t>
            </a:r>
            <a:r>
              <a:rPr lang="en-US" sz="1434" dirty="0">
                <a:solidFill>
                  <a:srgbClr val="2A2828"/>
                </a:solidFill>
                <a:latin typeface="Bricolage Grotesque"/>
                <a:ea typeface="Bricolage Grotesque"/>
                <a:cs typeface="Bricolage Grotesque"/>
                <a:sym typeface="Bricolage Grotesque"/>
              </a:rPr>
              <a:t> among </a:t>
            </a:r>
            <a:r>
              <a:rPr lang="en-US" sz="1434" dirty="0" err="1">
                <a:solidFill>
                  <a:srgbClr val="2A2828"/>
                </a:solidFill>
                <a:latin typeface="Bricolage Grotesque"/>
                <a:ea typeface="Bricolage Grotesque"/>
                <a:cs typeface="Bricolage Grotesque"/>
                <a:sym typeface="Bricolage Grotesque"/>
              </a:rPr>
              <a:t>vul</a:t>
            </a:r>
            <a:r>
              <a:rPr lang="en-US" sz="1434" dirty="0" err="1">
                <a:solidFill>
                  <a:srgbClr val="0C4DA2"/>
                </a:solidFill>
                <a:latin typeface="Bricolage Grotesque"/>
                <a:ea typeface="Bricolage Grotesque"/>
                <a:cs typeface="Bricolage Grotesque"/>
                <a:sym typeface="Bricolage Grotesque"/>
              </a:rPr>
              <a:t>N</a:t>
            </a:r>
            <a:r>
              <a:rPr lang="en-US" sz="1434" dirty="0" err="1">
                <a:solidFill>
                  <a:srgbClr val="2A2828"/>
                </a:solidFill>
                <a:latin typeface="Bricolage Grotesque"/>
                <a:ea typeface="Bricolage Grotesque"/>
                <a:cs typeface="Bricolage Grotesque"/>
                <a:sym typeface="Bricolage Grotesque"/>
              </a:rPr>
              <a:t>erable</a:t>
            </a:r>
            <a:r>
              <a:rPr lang="en-US" sz="1434" dirty="0">
                <a:solidFill>
                  <a:srgbClr val="2A2828"/>
                </a:solidFill>
                <a:latin typeface="Bricolage Grotesque"/>
                <a:ea typeface="Bricolage Grotesque"/>
                <a:cs typeface="Bricolage Grotesque"/>
                <a:sym typeface="Bricolage Grotesque"/>
              </a:rPr>
              <a:t> groups of </a:t>
            </a:r>
            <a:r>
              <a:rPr lang="en-US" sz="1434" dirty="0" err="1">
                <a:solidFill>
                  <a:srgbClr val="2A2828"/>
                </a:solidFill>
                <a:latin typeface="Bricolage Grotesque"/>
                <a:ea typeface="Bricolage Grotesque"/>
                <a:cs typeface="Bricolage Grotesque"/>
                <a:sym typeface="Bricolage Grotesque"/>
              </a:rPr>
              <a:t>adol</a:t>
            </a:r>
            <a:r>
              <a:rPr lang="en-US" sz="1434" dirty="0" err="1">
                <a:solidFill>
                  <a:srgbClr val="0C4DA2"/>
                </a:solidFill>
                <a:latin typeface="Bricolage Grotesque"/>
                <a:ea typeface="Bricolage Grotesque"/>
                <a:cs typeface="Bricolage Grotesque"/>
                <a:sym typeface="Bricolage Grotesque"/>
              </a:rPr>
              <a:t>E</a:t>
            </a:r>
            <a:r>
              <a:rPr lang="en-US" sz="1434" dirty="0" err="1">
                <a:solidFill>
                  <a:srgbClr val="2A2828"/>
                </a:solidFill>
                <a:latin typeface="Bricolage Grotesque"/>
                <a:ea typeface="Bricolage Grotesque"/>
                <a:cs typeface="Bricolage Grotesque"/>
                <a:sym typeface="Bricolage Grotesque"/>
              </a:rPr>
              <a:t>scents</a:t>
            </a:r>
            <a:endParaRPr sz="900" dirty="0"/>
          </a:p>
        </p:txBody>
      </p:sp>
      <p:sp>
        <p:nvSpPr>
          <p:cNvPr id="99" name="Google Shape;99;p13"/>
          <p:cNvSpPr txBox="1"/>
          <p:nvPr/>
        </p:nvSpPr>
        <p:spPr>
          <a:xfrm>
            <a:off x="124122" y="1216081"/>
            <a:ext cx="4662150" cy="1461810"/>
          </a:xfrm>
          <a:prstGeom prst="rect">
            <a:avLst/>
          </a:prstGeom>
          <a:noFill/>
          <a:ln>
            <a:noFill/>
          </a:ln>
        </p:spPr>
        <p:txBody>
          <a:bodyPr spcFirstLastPara="1" wrap="square" lIns="0" tIns="0" rIns="0" bIns="0" anchor="t" anchorCtr="0">
            <a:spAutoFit/>
          </a:bodyPr>
          <a:lstStyle/>
          <a:p>
            <a:pPr>
              <a:lnSpc>
                <a:spcPct val="110004"/>
              </a:lnSpc>
            </a:pPr>
            <a:r>
              <a:rPr lang="en-US" sz="4318" b="1" dirty="0">
                <a:solidFill>
                  <a:srgbClr val="0C4DA2"/>
                </a:solidFill>
                <a:latin typeface="Bricolage Grotesque"/>
                <a:ea typeface="Bricolage Grotesque"/>
                <a:cs typeface="Bricolage Grotesque"/>
                <a:sym typeface="Bricolage Grotesque"/>
              </a:rPr>
              <a:t>DRONE </a:t>
            </a:r>
            <a:r>
              <a:rPr lang="en-US" sz="4318" b="1" dirty="0">
                <a:solidFill>
                  <a:srgbClr val="012B1B"/>
                </a:solidFill>
                <a:latin typeface="Bricolage Grotesque"/>
                <a:ea typeface="Bricolage Grotesque"/>
                <a:cs typeface="Bricolage Grotesque"/>
                <a:sym typeface="Bricolage Grotesque"/>
              </a:rPr>
              <a:t>PROJECT</a:t>
            </a:r>
            <a:endParaRPr sz="900" dirty="0"/>
          </a:p>
        </p:txBody>
      </p:sp>
      <p:sp>
        <p:nvSpPr>
          <p:cNvPr id="100" name="Google Shape;100;p13"/>
          <p:cNvSpPr txBox="1"/>
          <p:nvPr/>
        </p:nvSpPr>
        <p:spPr>
          <a:xfrm>
            <a:off x="672775" y="3214525"/>
            <a:ext cx="2323650" cy="254109"/>
          </a:xfrm>
          <a:prstGeom prst="rect">
            <a:avLst/>
          </a:prstGeom>
          <a:noFill/>
          <a:ln>
            <a:noFill/>
          </a:ln>
        </p:spPr>
        <p:txBody>
          <a:bodyPr spcFirstLastPara="1" wrap="square" lIns="0" tIns="0" rIns="0" bIns="0" anchor="t" anchorCtr="0">
            <a:spAutoFit/>
          </a:bodyPr>
          <a:lstStyle/>
          <a:p>
            <a:pPr>
              <a:lnSpc>
                <a:spcPct val="150045"/>
              </a:lnSpc>
            </a:pPr>
            <a:r>
              <a:rPr lang="en-US" sz="1101">
                <a:solidFill>
                  <a:srgbClr val="FFFFFF"/>
                </a:solidFill>
                <a:latin typeface="Bricolage Grotesque"/>
                <a:ea typeface="Bricolage Grotesque"/>
                <a:cs typeface="Bricolage Grotesque"/>
                <a:sym typeface="Bricolage Grotesque"/>
              </a:rPr>
              <a:t>1 January 2024-31 December 2026</a:t>
            </a:r>
            <a:endParaRPr sz="900"/>
          </a:p>
        </p:txBody>
      </p:sp>
      <p:sp>
        <p:nvSpPr>
          <p:cNvPr id="101" name="Google Shape;101;p13"/>
          <p:cNvSpPr txBox="1"/>
          <p:nvPr/>
        </p:nvSpPr>
        <p:spPr>
          <a:xfrm>
            <a:off x="672775" y="3680388"/>
            <a:ext cx="1760700" cy="254109"/>
          </a:xfrm>
          <a:prstGeom prst="rect">
            <a:avLst/>
          </a:prstGeom>
          <a:noFill/>
          <a:ln>
            <a:noFill/>
          </a:ln>
        </p:spPr>
        <p:txBody>
          <a:bodyPr spcFirstLastPara="1" wrap="square" lIns="0" tIns="0" rIns="0" bIns="0" anchor="t" anchorCtr="0">
            <a:spAutoFit/>
          </a:bodyPr>
          <a:lstStyle/>
          <a:p>
            <a:pPr>
              <a:lnSpc>
                <a:spcPct val="150045"/>
              </a:lnSpc>
            </a:pPr>
            <a:r>
              <a:rPr lang="en-US" sz="1101" dirty="0">
                <a:solidFill>
                  <a:srgbClr val="0C4DA2"/>
                </a:solidFill>
                <a:latin typeface="Bricolage Grotesque"/>
                <a:ea typeface="Bricolage Grotesque"/>
                <a:cs typeface="Bricolage Grotesque"/>
                <a:sym typeface="Bricolage Grotesque"/>
              </a:rPr>
              <a:t>Total Grant: 1 499 351.00 €</a:t>
            </a:r>
            <a:endParaRPr sz="900" dirty="0"/>
          </a:p>
        </p:txBody>
      </p:sp>
      <p:sp>
        <p:nvSpPr>
          <p:cNvPr id="102" name="Google Shape;102;p13"/>
          <p:cNvSpPr txBox="1"/>
          <p:nvPr/>
        </p:nvSpPr>
        <p:spPr>
          <a:xfrm>
            <a:off x="542407" y="4349825"/>
            <a:ext cx="1727648" cy="356444"/>
          </a:xfrm>
          <a:prstGeom prst="rect">
            <a:avLst/>
          </a:prstGeom>
          <a:noFill/>
          <a:ln>
            <a:noFill/>
          </a:ln>
        </p:spPr>
        <p:txBody>
          <a:bodyPr spcFirstLastPara="1" wrap="square" lIns="0" tIns="0" rIns="0" bIns="0" anchor="t" anchorCtr="0">
            <a:spAutoFit/>
          </a:bodyPr>
          <a:lstStyle/>
          <a:p>
            <a:pPr>
              <a:lnSpc>
                <a:spcPct val="150032"/>
              </a:lnSpc>
            </a:pPr>
            <a:r>
              <a:rPr lang="en-US" sz="1544" b="1">
                <a:solidFill>
                  <a:srgbClr val="0C4DA2"/>
                </a:solidFill>
                <a:latin typeface="Bricolage Grotesque"/>
                <a:ea typeface="Bricolage Grotesque"/>
                <a:cs typeface="Bricolage Grotesque"/>
                <a:sym typeface="Bricolage Grotesque"/>
              </a:rPr>
              <a:t>Presented By:</a:t>
            </a:r>
            <a:endParaRPr sz="900"/>
          </a:p>
        </p:txBody>
      </p:sp>
      <p:sp>
        <p:nvSpPr>
          <p:cNvPr id="103" name="Google Shape;103;p13"/>
          <p:cNvSpPr txBox="1"/>
          <p:nvPr/>
        </p:nvSpPr>
        <p:spPr>
          <a:xfrm>
            <a:off x="1936131" y="4398411"/>
            <a:ext cx="1227358" cy="252762"/>
          </a:xfrm>
          <a:prstGeom prst="rect">
            <a:avLst/>
          </a:prstGeom>
          <a:noFill/>
          <a:ln>
            <a:noFill/>
          </a:ln>
        </p:spPr>
        <p:txBody>
          <a:bodyPr spcFirstLastPara="1" wrap="square" lIns="0" tIns="0" rIns="0" bIns="0" anchor="t" anchorCtr="0">
            <a:spAutoFit/>
          </a:bodyPr>
          <a:lstStyle/>
          <a:p>
            <a:pPr>
              <a:lnSpc>
                <a:spcPct val="149977"/>
              </a:lnSpc>
            </a:pPr>
            <a:r>
              <a:rPr lang="en-US" sz="1095">
                <a:solidFill>
                  <a:srgbClr val="000000"/>
                </a:solidFill>
                <a:latin typeface="Bricolage Grotesque"/>
                <a:ea typeface="Bricolage Grotesque"/>
                <a:cs typeface="Bricolage Grotesque"/>
                <a:sym typeface="Bricolage Grotesque"/>
              </a:rPr>
              <a:t>Write here</a:t>
            </a:r>
            <a:endParaRPr sz="90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name="Slide 9">
    <p:spTree>
      <p:nvGrpSpPr>
        <p:cNvPr id="1" name=""/>
        <p:cNvGrpSpPr/>
        <p:nvPr/>
      </p:nvGrpSpPr>
      <p:grpSpPr>
        <a:xfrm>
          <a:off x="0" y="0"/>
          <a:ext cx="0" cy="0"/>
          <a:chOff x="0" y="0"/>
          <a:chExt cx="0" cy="0"/>
        </a:xfrm>
      </p:grpSpPr>
      <p:sp>
        <p:nvSpPr>
          <p:cNvPr id="2" name="Text 0"/>
          <p:cNvSpPr/>
          <p:nvPr/>
        </p:nvSpPr>
        <p:spPr>
          <a:xfrm>
            <a:off x="457200" y="869005"/>
            <a:ext cx="8229600" cy="914400"/>
          </a:xfrm>
          <a:prstGeom prst="rect">
            <a:avLst/>
          </a:prstGeom>
          <a:noFill/>
          <a:ln/>
        </p:spPr>
        <p:txBody>
          <a:bodyPr wrap="square" rtlCol="0" anchor="ctr"/>
          <a:lstStyle/>
          <a:p>
            <a:pPr marL="0" indent="0">
              <a:buNone/>
            </a:pPr>
            <a:r>
              <a:rPr lang="en-US" sz="2800" b="1" dirty="0">
                <a:solidFill>
                  <a:srgbClr val="363636"/>
                </a:solidFill>
                <a:latin typeface="Arial" pitchFamily="34" charset="0"/>
                <a:ea typeface="Arial" pitchFamily="34" charset="-122"/>
                <a:cs typeface="Arial" pitchFamily="34" charset="-120"/>
              </a:rPr>
              <a:t>Political Weaponization of Gaslighting</a:t>
            </a:r>
            <a:endParaRPr lang="en-US" sz="2800" dirty="0"/>
          </a:p>
        </p:txBody>
      </p:sp>
      <p:sp>
        <p:nvSpPr>
          <p:cNvPr id="3" name="Text 1"/>
          <p:cNvSpPr/>
          <p:nvPr/>
        </p:nvSpPr>
        <p:spPr>
          <a:xfrm>
            <a:off x="457200" y="2055778"/>
            <a:ext cx="8229600" cy="3704941"/>
          </a:xfrm>
          <a:prstGeom prst="rect">
            <a:avLst/>
          </a:prstGeom>
          <a:noFill/>
          <a:ln/>
        </p:spPr>
        <p:txBody>
          <a:bodyPr wrap="square" rtlCol="0" anchor="t"/>
          <a:lstStyle/>
          <a:p>
            <a:pPr marL="342900" indent="-342900">
              <a:lnSpc>
                <a:spcPts val="2000"/>
              </a:lnSpc>
              <a:spcAft>
                <a:spcPts val="1800"/>
              </a:spcAft>
              <a:buSzPct val="100000"/>
              <a:buChar char="•"/>
            </a:pPr>
            <a:r>
              <a:rPr lang="en-US" sz="1800" dirty="0">
                <a:solidFill>
                  <a:srgbClr val="444444"/>
                </a:solidFill>
                <a:latin typeface="Arial" pitchFamily="34" charset="0"/>
                <a:ea typeface="Arial" pitchFamily="34" charset="-122"/>
                <a:cs typeface="Arial" pitchFamily="34" charset="-120"/>
              </a:rPr>
              <a:t>Political gaslighting is a collective betrayal aiming to distort shared reality.</a:t>
            </a:r>
            <a:endParaRPr lang="en-US" sz="1800" dirty="0"/>
          </a:p>
          <a:p>
            <a:pPr marL="342900" indent="-342900">
              <a:lnSpc>
                <a:spcPts val="2000"/>
              </a:lnSpc>
              <a:spcAft>
                <a:spcPts val="1800"/>
              </a:spcAft>
              <a:buSzPct val="100000"/>
              <a:buChar char="•"/>
            </a:pPr>
            <a:r>
              <a:rPr lang="en-US" sz="1800" dirty="0">
                <a:solidFill>
                  <a:srgbClr val="444444"/>
                </a:solidFill>
                <a:latin typeface="Arial" pitchFamily="34" charset="0"/>
                <a:ea typeface="Arial" pitchFamily="34" charset="-122"/>
                <a:cs typeface="Arial" pitchFamily="34" charset="-120"/>
              </a:rPr>
              <a:t>Techniques: deny, deflect, distort facts to destabilize public perception.</a:t>
            </a:r>
            <a:endParaRPr lang="en-US" sz="1800" dirty="0"/>
          </a:p>
          <a:p>
            <a:pPr marL="342900" indent="-342900">
              <a:lnSpc>
                <a:spcPts val="2000"/>
              </a:lnSpc>
              <a:spcAft>
                <a:spcPts val="1800"/>
              </a:spcAft>
              <a:buSzPct val="100000"/>
              <a:buChar char="•"/>
            </a:pPr>
            <a:r>
              <a:rPr lang="en-US" sz="1800" dirty="0">
                <a:solidFill>
                  <a:srgbClr val="444444"/>
                </a:solidFill>
                <a:latin typeface="Arial" pitchFamily="34" charset="0"/>
                <a:ea typeface="Arial" pitchFamily="34" charset="-122"/>
                <a:cs typeface="Arial" pitchFamily="34" charset="-120"/>
              </a:rPr>
              <a:t>Not persuasion but strategic control to suppress criticism and resistance.</a:t>
            </a:r>
            <a:endParaRPr lang="en-US" sz="1800" dirty="0"/>
          </a:p>
          <a:p>
            <a:pPr marL="342900" indent="-342900">
              <a:lnSpc>
                <a:spcPts val="2000"/>
              </a:lnSpc>
              <a:spcAft>
                <a:spcPts val="1800"/>
              </a:spcAft>
              <a:buSzPct val="100000"/>
              <a:buChar char="•"/>
            </a:pPr>
            <a:r>
              <a:rPr lang="en-US" sz="1800" dirty="0">
                <a:solidFill>
                  <a:srgbClr val="444444"/>
                </a:solidFill>
                <a:latin typeface="Arial" pitchFamily="34" charset="0"/>
                <a:ea typeface="Arial" pitchFamily="34" charset="-122"/>
                <a:cs typeface="Arial" pitchFamily="34" charset="-120"/>
              </a:rPr>
              <a:t>Intensifies power imbalances and marginalizes vulnerable groups.</a:t>
            </a:r>
            <a:endParaRPr lang="en-US" sz="1800"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name="Slide 10">
    <p:spTree>
      <p:nvGrpSpPr>
        <p:cNvPr id="1" name=""/>
        <p:cNvGrpSpPr/>
        <p:nvPr/>
      </p:nvGrpSpPr>
      <p:grpSpPr>
        <a:xfrm>
          <a:off x="0" y="0"/>
          <a:ext cx="0" cy="0"/>
          <a:chOff x="0" y="0"/>
          <a:chExt cx="0" cy="0"/>
        </a:xfrm>
      </p:grpSpPr>
      <p:sp>
        <p:nvSpPr>
          <p:cNvPr id="2" name="Text 0"/>
          <p:cNvSpPr/>
          <p:nvPr/>
        </p:nvSpPr>
        <p:spPr>
          <a:xfrm>
            <a:off x="457200" y="732819"/>
            <a:ext cx="8229600" cy="914400"/>
          </a:xfrm>
          <a:prstGeom prst="rect">
            <a:avLst/>
          </a:prstGeom>
          <a:noFill/>
          <a:ln/>
        </p:spPr>
        <p:txBody>
          <a:bodyPr wrap="square" rtlCol="0" anchor="ctr"/>
          <a:lstStyle/>
          <a:p>
            <a:pPr marL="0" indent="0">
              <a:buNone/>
            </a:pPr>
            <a:r>
              <a:rPr lang="en-US" sz="2800" b="1" dirty="0">
                <a:solidFill>
                  <a:srgbClr val="363636"/>
                </a:solidFill>
                <a:latin typeface="Arial" pitchFamily="34" charset="0"/>
                <a:ea typeface="Arial" pitchFamily="34" charset="-122"/>
                <a:cs typeface="Arial" pitchFamily="34" charset="-120"/>
              </a:rPr>
              <a:t>Gaslighting's Impact on Democracy</a:t>
            </a:r>
            <a:endParaRPr lang="en-US" sz="2800" dirty="0"/>
          </a:p>
        </p:txBody>
      </p:sp>
      <p:sp>
        <p:nvSpPr>
          <p:cNvPr id="3" name="Text 1"/>
          <p:cNvSpPr/>
          <p:nvPr/>
        </p:nvSpPr>
        <p:spPr>
          <a:xfrm>
            <a:off x="457200" y="1645920"/>
            <a:ext cx="8229600" cy="4114800"/>
          </a:xfrm>
          <a:prstGeom prst="rect">
            <a:avLst/>
          </a:prstGeom>
          <a:noFill/>
          <a:ln/>
        </p:spPr>
        <p:txBody>
          <a:bodyPr wrap="square" rtlCol="0" anchor="t"/>
          <a:lstStyle/>
          <a:p>
            <a:pPr marL="342900" indent="-342900">
              <a:lnSpc>
                <a:spcPts val="2000"/>
              </a:lnSpc>
              <a:spcAft>
                <a:spcPts val="1800"/>
              </a:spcAft>
              <a:buSzPct val="100000"/>
              <a:buChar char="•"/>
            </a:pPr>
            <a:r>
              <a:rPr lang="en-US" sz="1800" dirty="0">
                <a:solidFill>
                  <a:srgbClr val="444444"/>
                </a:solidFill>
                <a:latin typeface="Arial" pitchFamily="34" charset="0"/>
                <a:ea typeface="Arial" pitchFamily="34" charset="-122"/>
                <a:cs typeface="Arial" pitchFamily="34" charset="-120"/>
              </a:rPr>
              <a:t>Undermines trust in self-knowledge and democratic discourse.</a:t>
            </a:r>
            <a:endParaRPr lang="en-US" sz="1800" dirty="0"/>
          </a:p>
          <a:p>
            <a:pPr marL="342900" indent="-342900">
              <a:lnSpc>
                <a:spcPts val="2000"/>
              </a:lnSpc>
              <a:spcAft>
                <a:spcPts val="1800"/>
              </a:spcAft>
              <a:buSzPct val="100000"/>
              <a:buChar char="•"/>
            </a:pPr>
            <a:r>
              <a:rPr lang="en-US" sz="1800" dirty="0">
                <a:solidFill>
                  <a:srgbClr val="444444"/>
                </a:solidFill>
                <a:latin typeface="Arial" pitchFamily="34" charset="0"/>
                <a:ea typeface="Arial" pitchFamily="34" charset="-122"/>
                <a:cs typeface="Arial" pitchFamily="34" charset="-120"/>
              </a:rPr>
              <a:t>Normalizes 'everyone has their own truth', eroding commitment to facts.</a:t>
            </a:r>
            <a:endParaRPr lang="en-US" sz="1800" dirty="0"/>
          </a:p>
          <a:p>
            <a:pPr marL="342900" indent="-342900">
              <a:lnSpc>
                <a:spcPts val="2000"/>
              </a:lnSpc>
              <a:spcAft>
                <a:spcPts val="1800"/>
              </a:spcAft>
              <a:buSzPct val="100000"/>
              <a:buChar char="•"/>
            </a:pPr>
            <a:r>
              <a:rPr lang="en-US" sz="1800" dirty="0">
                <a:solidFill>
                  <a:srgbClr val="444444"/>
                </a:solidFill>
                <a:latin typeface="Arial" pitchFamily="34" charset="0"/>
                <a:ea typeface="Arial" pitchFamily="34" charset="-122"/>
                <a:cs typeface="Arial" pitchFamily="34" charset="-120"/>
              </a:rPr>
              <a:t>Linked to populism that exploits polarization and delegitimizes expertise.</a:t>
            </a:r>
            <a:endParaRPr lang="en-US" sz="1800" dirty="0"/>
          </a:p>
          <a:p>
            <a:pPr marL="342900" indent="-342900">
              <a:lnSpc>
                <a:spcPts val="2000"/>
              </a:lnSpc>
              <a:spcAft>
                <a:spcPts val="1800"/>
              </a:spcAft>
              <a:buSzPct val="100000"/>
              <a:buChar char="•"/>
            </a:pPr>
            <a:r>
              <a:rPr lang="en-US" sz="1800" dirty="0">
                <a:solidFill>
                  <a:srgbClr val="444444"/>
                </a:solidFill>
                <a:latin typeface="Arial" pitchFamily="34" charset="0"/>
                <a:ea typeface="Arial" pitchFamily="34" charset="-122"/>
                <a:cs typeface="Arial" pitchFamily="34" charset="-120"/>
              </a:rPr>
              <a:t>Critical pedagogy required to address power relations and exclusion.</a:t>
            </a:r>
            <a:endParaRPr lang="en-US" sz="1800" dirty="0"/>
          </a:p>
          <a:p>
            <a:pPr marL="342900" indent="-342900">
              <a:lnSpc>
                <a:spcPts val="2000"/>
              </a:lnSpc>
              <a:spcAft>
                <a:spcPts val="1800"/>
              </a:spcAft>
              <a:buSzPct val="100000"/>
              <a:buChar char="•"/>
            </a:pPr>
            <a:r>
              <a:rPr lang="en-US" sz="1800" dirty="0">
                <a:solidFill>
                  <a:srgbClr val="444444"/>
                </a:solidFill>
                <a:latin typeface="Arial" pitchFamily="34" charset="0"/>
                <a:ea typeface="Arial" pitchFamily="34" charset="-122"/>
                <a:cs typeface="Arial" pitchFamily="34" charset="-120"/>
              </a:rPr>
              <a:t>Gaslighting more dangerous than propaganda due to self-trust erosion.</a:t>
            </a:r>
            <a:endParaRPr lang="en-US" sz="180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name="Slide 11">
    <p:spTree>
      <p:nvGrpSpPr>
        <p:cNvPr id="1" name=""/>
        <p:cNvGrpSpPr/>
        <p:nvPr/>
      </p:nvGrpSpPr>
      <p:grpSpPr>
        <a:xfrm>
          <a:off x="0" y="0"/>
          <a:ext cx="0" cy="0"/>
          <a:chOff x="0" y="0"/>
          <a:chExt cx="0" cy="0"/>
        </a:xfrm>
      </p:grpSpPr>
      <p:sp>
        <p:nvSpPr>
          <p:cNvPr id="2" name="Text 0"/>
          <p:cNvSpPr/>
          <p:nvPr/>
        </p:nvSpPr>
        <p:spPr>
          <a:xfrm>
            <a:off x="457200" y="843065"/>
            <a:ext cx="8229600" cy="914400"/>
          </a:xfrm>
          <a:prstGeom prst="rect">
            <a:avLst/>
          </a:prstGeom>
          <a:noFill/>
          <a:ln/>
        </p:spPr>
        <p:txBody>
          <a:bodyPr wrap="square" rtlCol="0" anchor="ctr"/>
          <a:lstStyle/>
          <a:p>
            <a:pPr marL="0" indent="0">
              <a:buNone/>
            </a:pPr>
            <a:r>
              <a:rPr lang="en-US" sz="2800" b="1" dirty="0">
                <a:solidFill>
                  <a:srgbClr val="363636"/>
                </a:solidFill>
                <a:latin typeface="Arial" pitchFamily="34" charset="0"/>
                <a:ea typeface="Arial" pitchFamily="34" charset="-122"/>
                <a:cs typeface="Arial" pitchFamily="34" charset="-120"/>
              </a:rPr>
              <a:t>Gaslighting in Education: Types and Contexts</a:t>
            </a:r>
            <a:endParaRPr lang="en-US" sz="2800" dirty="0"/>
          </a:p>
        </p:txBody>
      </p:sp>
      <p:sp>
        <p:nvSpPr>
          <p:cNvPr id="3" name="Text 1"/>
          <p:cNvSpPr/>
          <p:nvPr/>
        </p:nvSpPr>
        <p:spPr>
          <a:xfrm>
            <a:off x="457200" y="1832042"/>
            <a:ext cx="8229600" cy="3928677"/>
          </a:xfrm>
          <a:prstGeom prst="rect">
            <a:avLst/>
          </a:prstGeom>
          <a:noFill/>
          <a:ln/>
        </p:spPr>
        <p:txBody>
          <a:bodyPr wrap="square" rtlCol="0" anchor="t"/>
          <a:lstStyle/>
          <a:p>
            <a:pPr marL="342900" indent="-342900">
              <a:lnSpc>
                <a:spcPts val="2000"/>
              </a:lnSpc>
              <a:spcAft>
                <a:spcPts val="1800"/>
              </a:spcAft>
              <a:buSzPct val="100000"/>
              <a:buChar char="•"/>
            </a:pPr>
            <a:r>
              <a:rPr lang="en-US" sz="1800" dirty="0">
                <a:solidFill>
                  <a:srgbClr val="444444"/>
                </a:solidFill>
                <a:latin typeface="Arial" pitchFamily="34" charset="0"/>
                <a:ea typeface="Arial" pitchFamily="34" charset="-122"/>
                <a:cs typeface="Arial" pitchFamily="34" charset="-120"/>
              </a:rPr>
              <a:t>Institutional gaslighting: abuse of institutional power to deny responsibility.</a:t>
            </a:r>
            <a:endParaRPr lang="en-US" sz="1800" dirty="0"/>
          </a:p>
          <a:p>
            <a:pPr marL="342900" indent="-342900">
              <a:lnSpc>
                <a:spcPts val="2000"/>
              </a:lnSpc>
              <a:spcAft>
                <a:spcPts val="1800"/>
              </a:spcAft>
              <a:buSzPct val="100000"/>
              <a:buChar char="•"/>
            </a:pPr>
            <a:r>
              <a:rPr lang="en-US" sz="1800" dirty="0">
                <a:solidFill>
                  <a:srgbClr val="444444"/>
                </a:solidFill>
                <a:latin typeface="Arial" pitchFamily="34" charset="0"/>
                <a:ea typeface="Arial" pitchFamily="34" charset="-122"/>
                <a:cs typeface="Arial" pitchFamily="34" charset="-120"/>
              </a:rPr>
              <a:t>Structural gaslighting: obscuring oppression and normalizing harm.</a:t>
            </a:r>
            <a:endParaRPr lang="en-US" sz="1800" dirty="0"/>
          </a:p>
          <a:p>
            <a:pPr marL="342900" indent="-342900">
              <a:lnSpc>
                <a:spcPts val="2000"/>
              </a:lnSpc>
              <a:spcAft>
                <a:spcPts val="1800"/>
              </a:spcAft>
              <a:buSzPct val="100000"/>
              <a:buChar char="•"/>
            </a:pPr>
            <a:r>
              <a:rPr lang="en-US" sz="1800" dirty="0">
                <a:solidFill>
                  <a:srgbClr val="444444"/>
                </a:solidFill>
                <a:latin typeface="Arial" pitchFamily="34" charset="0"/>
                <a:ea typeface="Arial" pitchFamily="34" charset="-122"/>
                <a:cs typeface="Arial" pitchFamily="34" charset="-120"/>
              </a:rPr>
              <a:t>Racial gaslighting: perpetuates white supremacy by pathologizing resistance.</a:t>
            </a:r>
            <a:endParaRPr lang="en-US" sz="1800" dirty="0"/>
          </a:p>
          <a:p>
            <a:pPr marL="342900" indent="-342900">
              <a:lnSpc>
                <a:spcPts val="2000"/>
              </a:lnSpc>
              <a:spcAft>
                <a:spcPts val="1800"/>
              </a:spcAft>
              <a:buSzPct val="100000"/>
              <a:buChar char="•"/>
            </a:pPr>
            <a:r>
              <a:rPr lang="en-US" sz="1800" dirty="0">
                <a:solidFill>
                  <a:srgbClr val="444444"/>
                </a:solidFill>
                <a:latin typeface="Arial" pitchFamily="34" charset="0"/>
                <a:ea typeface="Arial" pitchFamily="34" charset="-122"/>
                <a:cs typeface="Arial" pitchFamily="34" charset="-120"/>
              </a:rPr>
              <a:t>Emotional and epistemic gaslighting undermine confidence and credibility.</a:t>
            </a:r>
            <a:endParaRPr lang="en-US" sz="1800"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name="Slide 12">
    <p:spTree>
      <p:nvGrpSpPr>
        <p:cNvPr id="1" name=""/>
        <p:cNvGrpSpPr/>
        <p:nvPr/>
      </p:nvGrpSpPr>
      <p:grpSpPr>
        <a:xfrm>
          <a:off x="0" y="0"/>
          <a:ext cx="0" cy="0"/>
          <a:chOff x="0" y="0"/>
          <a:chExt cx="0" cy="0"/>
        </a:xfrm>
      </p:grpSpPr>
      <p:sp>
        <p:nvSpPr>
          <p:cNvPr id="2" name="Text 0"/>
          <p:cNvSpPr/>
          <p:nvPr/>
        </p:nvSpPr>
        <p:spPr>
          <a:xfrm>
            <a:off x="457200" y="1092744"/>
            <a:ext cx="8229600" cy="914400"/>
          </a:xfrm>
          <a:prstGeom prst="rect">
            <a:avLst/>
          </a:prstGeom>
          <a:noFill/>
          <a:ln/>
        </p:spPr>
        <p:txBody>
          <a:bodyPr wrap="square" rtlCol="0" anchor="ctr"/>
          <a:lstStyle/>
          <a:p>
            <a:pPr marL="0" indent="0">
              <a:buNone/>
            </a:pPr>
            <a:r>
              <a:rPr lang="en-US" sz="2800" b="1" dirty="0">
                <a:solidFill>
                  <a:srgbClr val="363636"/>
                </a:solidFill>
                <a:latin typeface="Arial" pitchFamily="34" charset="0"/>
                <a:ea typeface="Arial" pitchFamily="34" charset="-122"/>
                <a:cs typeface="Arial" pitchFamily="34" charset="-120"/>
              </a:rPr>
              <a:t>Institutional and Structural Gaslighting in Schools</a:t>
            </a:r>
            <a:endParaRPr lang="en-US" sz="2800" dirty="0"/>
          </a:p>
        </p:txBody>
      </p:sp>
      <p:sp>
        <p:nvSpPr>
          <p:cNvPr id="3" name="Text 1"/>
          <p:cNvSpPr/>
          <p:nvPr/>
        </p:nvSpPr>
        <p:spPr>
          <a:xfrm>
            <a:off x="457200" y="2308698"/>
            <a:ext cx="8229600" cy="3452022"/>
          </a:xfrm>
          <a:prstGeom prst="rect">
            <a:avLst/>
          </a:prstGeom>
          <a:noFill/>
          <a:ln/>
        </p:spPr>
        <p:txBody>
          <a:bodyPr wrap="square" rtlCol="0" anchor="t"/>
          <a:lstStyle/>
          <a:p>
            <a:pPr marL="342900" indent="-342900">
              <a:lnSpc>
                <a:spcPts val="2000"/>
              </a:lnSpc>
              <a:spcAft>
                <a:spcPts val="1800"/>
              </a:spcAft>
              <a:buSzPct val="100000"/>
              <a:buChar char="•"/>
            </a:pPr>
            <a:r>
              <a:rPr lang="en-US" sz="1800" dirty="0">
                <a:solidFill>
                  <a:srgbClr val="444444"/>
                </a:solidFill>
                <a:latin typeface="Arial" pitchFamily="34" charset="0"/>
                <a:ea typeface="Arial" pitchFamily="34" charset="-122"/>
                <a:cs typeface="Arial" pitchFamily="34" charset="-120"/>
              </a:rPr>
              <a:t>Institutional: state or school narratives denying protection or justice.</a:t>
            </a:r>
            <a:endParaRPr lang="en-US" sz="1800" dirty="0"/>
          </a:p>
          <a:p>
            <a:pPr marL="342900" indent="-342900">
              <a:lnSpc>
                <a:spcPts val="2000"/>
              </a:lnSpc>
              <a:spcAft>
                <a:spcPts val="1800"/>
              </a:spcAft>
              <a:buSzPct val="100000"/>
              <a:buChar char="•"/>
            </a:pPr>
            <a:r>
              <a:rPr lang="en-US" sz="1800" dirty="0">
                <a:solidFill>
                  <a:srgbClr val="444444"/>
                </a:solidFill>
                <a:latin typeface="Arial" pitchFamily="34" charset="0"/>
                <a:ea typeface="Arial" pitchFamily="34" charset="-122"/>
                <a:cs typeface="Arial" pitchFamily="34" charset="-120"/>
              </a:rPr>
              <a:t>Structural: normalizing oppression by hiding systemic causes.</a:t>
            </a:r>
            <a:endParaRPr lang="en-US" sz="1800" dirty="0"/>
          </a:p>
          <a:p>
            <a:pPr marL="342900" indent="-342900">
              <a:lnSpc>
                <a:spcPts val="2000"/>
              </a:lnSpc>
              <a:spcAft>
                <a:spcPts val="1800"/>
              </a:spcAft>
              <a:buSzPct val="100000"/>
              <a:buChar char="•"/>
            </a:pPr>
            <a:r>
              <a:rPr lang="en-US" sz="1800" dirty="0">
                <a:solidFill>
                  <a:srgbClr val="444444"/>
                </a:solidFill>
                <a:latin typeface="Arial" pitchFamily="34" charset="0"/>
                <a:ea typeface="Arial" pitchFamily="34" charset="-122"/>
                <a:cs typeface="Arial" pitchFamily="34" charset="-120"/>
              </a:rPr>
              <a:t>Examples: dismissing violence reports, marginalizing indigenous knowledge.</a:t>
            </a:r>
            <a:endParaRPr lang="en-US" sz="1800" dirty="0"/>
          </a:p>
          <a:p>
            <a:pPr marL="342900" indent="-342900">
              <a:lnSpc>
                <a:spcPts val="2000"/>
              </a:lnSpc>
              <a:spcAft>
                <a:spcPts val="1800"/>
              </a:spcAft>
              <a:buSzPct val="100000"/>
              <a:buChar char="•"/>
            </a:pPr>
            <a:r>
              <a:rPr lang="en-US" sz="1800" dirty="0">
                <a:solidFill>
                  <a:srgbClr val="444444"/>
                </a:solidFill>
                <a:latin typeface="Arial" pitchFamily="34" charset="0"/>
                <a:ea typeface="Arial" pitchFamily="34" charset="-122"/>
                <a:cs typeface="Arial" pitchFamily="34" charset="-120"/>
              </a:rPr>
              <a:t>Leads to epistemic credibility erosion and social injustice perpetuation.</a:t>
            </a:r>
            <a:endParaRPr lang="en-US" sz="1800"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name="Slide 13">
    <p:spTree>
      <p:nvGrpSpPr>
        <p:cNvPr id="1" name=""/>
        <p:cNvGrpSpPr/>
        <p:nvPr/>
      </p:nvGrpSpPr>
      <p:grpSpPr>
        <a:xfrm>
          <a:off x="0" y="0"/>
          <a:ext cx="0" cy="0"/>
          <a:chOff x="0" y="0"/>
          <a:chExt cx="0" cy="0"/>
        </a:xfrm>
      </p:grpSpPr>
      <p:sp>
        <p:nvSpPr>
          <p:cNvPr id="2" name="Text 0"/>
          <p:cNvSpPr/>
          <p:nvPr/>
        </p:nvSpPr>
        <p:spPr>
          <a:xfrm>
            <a:off x="457200" y="736063"/>
            <a:ext cx="8229600" cy="914400"/>
          </a:xfrm>
          <a:prstGeom prst="rect">
            <a:avLst/>
          </a:prstGeom>
          <a:noFill/>
          <a:ln/>
        </p:spPr>
        <p:txBody>
          <a:bodyPr wrap="square" rtlCol="0" anchor="ctr"/>
          <a:lstStyle/>
          <a:p>
            <a:pPr marL="0" indent="0">
              <a:buNone/>
            </a:pPr>
            <a:r>
              <a:rPr lang="en-US" sz="2800" b="1" dirty="0">
                <a:solidFill>
                  <a:srgbClr val="363636"/>
                </a:solidFill>
                <a:latin typeface="Arial" pitchFamily="34" charset="0"/>
                <a:ea typeface="Arial" pitchFamily="34" charset="-122"/>
                <a:cs typeface="Arial" pitchFamily="34" charset="-120"/>
              </a:rPr>
              <a:t>Racial and Emotional Gaslighting Examples</a:t>
            </a:r>
            <a:endParaRPr lang="en-US" sz="2800" dirty="0"/>
          </a:p>
        </p:txBody>
      </p:sp>
      <p:sp>
        <p:nvSpPr>
          <p:cNvPr id="3" name="Text 1"/>
          <p:cNvSpPr/>
          <p:nvPr/>
        </p:nvSpPr>
        <p:spPr>
          <a:xfrm>
            <a:off x="457200" y="1645920"/>
            <a:ext cx="8229600" cy="4114800"/>
          </a:xfrm>
          <a:prstGeom prst="rect">
            <a:avLst/>
          </a:prstGeom>
          <a:noFill/>
          <a:ln/>
        </p:spPr>
        <p:txBody>
          <a:bodyPr wrap="square" rtlCol="0" anchor="t"/>
          <a:lstStyle/>
          <a:p>
            <a:pPr marL="342900" indent="-342900">
              <a:lnSpc>
                <a:spcPts val="2000"/>
              </a:lnSpc>
              <a:spcAft>
                <a:spcPts val="1800"/>
              </a:spcAft>
              <a:buSzPct val="100000"/>
              <a:buChar char="•"/>
            </a:pPr>
            <a:r>
              <a:rPr lang="en-US" sz="1800" dirty="0">
                <a:solidFill>
                  <a:srgbClr val="444444"/>
                </a:solidFill>
                <a:latin typeface="Arial" pitchFamily="34" charset="0"/>
                <a:ea typeface="Arial" pitchFamily="34" charset="-122"/>
                <a:cs typeface="Arial" pitchFamily="34" charset="-120"/>
              </a:rPr>
              <a:t>Racial gaslighting: sustaining systemic racism by invalidating marginalized voices.</a:t>
            </a:r>
            <a:endParaRPr lang="en-US" sz="1800" dirty="0"/>
          </a:p>
          <a:p>
            <a:pPr marL="342900" indent="-342900">
              <a:lnSpc>
                <a:spcPts val="2000"/>
              </a:lnSpc>
              <a:spcAft>
                <a:spcPts val="1800"/>
              </a:spcAft>
              <a:buSzPct val="100000"/>
              <a:buChar char="•"/>
            </a:pPr>
            <a:r>
              <a:rPr lang="en-US" sz="1800" dirty="0">
                <a:solidFill>
                  <a:srgbClr val="444444"/>
                </a:solidFill>
                <a:latin typeface="Arial" pitchFamily="34" charset="0"/>
                <a:ea typeface="Arial" pitchFamily="34" charset="-122"/>
                <a:cs typeface="Arial" pitchFamily="34" charset="-120"/>
              </a:rPr>
              <a:t>Example: racial gaslighting in teacher education undermines people of color.</a:t>
            </a:r>
            <a:endParaRPr lang="en-US" sz="1800" dirty="0"/>
          </a:p>
          <a:p>
            <a:pPr marL="342900" indent="-342900">
              <a:lnSpc>
                <a:spcPts val="2000"/>
              </a:lnSpc>
              <a:spcAft>
                <a:spcPts val="1800"/>
              </a:spcAft>
              <a:buSzPct val="100000"/>
              <a:buChar char="•"/>
            </a:pPr>
            <a:r>
              <a:rPr lang="en-US" sz="1800" dirty="0">
                <a:solidFill>
                  <a:srgbClr val="444444"/>
                </a:solidFill>
                <a:latin typeface="Arial" pitchFamily="34" charset="0"/>
                <a:ea typeface="Arial" pitchFamily="34" charset="-122"/>
                <a:cs typeface="Arial" pitchFamily="34" charset="-120"/>
              </a:rPr>
              <a:t>Emotional gaslighting: dismisses emotional responses as irrational or excessive.</a:t>
            </a:r>
            <a:endParaRPr lang="en-US" sz="1800" dirty="0"/>
          </a:p>
          <a:p>
            <a:pPr marL="342900" indent="-342900">
              <a:lnSpc>
                <a:spcPts val="2000"/>
              </a:lnSpc>
              <a:spcAft>
                <a:spcPts val="1800"/>
              </a:spcAft>
              <a:buSzPct val="100000"/>
              <a:buChar char="•"/>
            </a:pPr>
            <a:r>
              <a:rPr lang="en-US" sz="1800" dirty="0">
                <a:solidFill>
                  <a:srgbClr val="444444"/>
                </a:solidFill>
                <a:latin typeface="Arial" pitchFamily="34" charset="0"/>
                <a:ea typeface="Arial" pitchFamily="34" charset="-122"/>
                <a:cs typeface="Arial" pitchFamily="34" charset="-120"/>
              </a:rPr>
              <a:t>Creates shame, worthlessness, and self-doubt among victims.</a:t>
            </a:r>
            <a:endParaRPr lang="en-US" sz="1800"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name="Slide 14">
    <p:spTree>
      <p:nvGrpSpPr>
        <p:cNvPr id="1" name=""/>
        <p:cNvGrpSpPr/>
        <p:nvPr/>
      </p:nvGrpSpPr>
      <p:grpSpPr>
        <a:xfrm>
          <a:off x="0" y="0"/>
          <a:ext cx="0" cy="0"/>
          <a:chOff x="0" y="0"/>
          <a:chExt cx="0" cy="0"/>
        </a:xfrm>
      </p:grpSpPr>
      <p:sp>
        <p:nvSpPr>
          <p:cNvPr id="2" name="Text 0"/>
          <p:cNvSpPr/>
          <p:nvPr/>
        </p:nvSpPr>
        <p:spPr>
          <a:xfrm>
            <a:off x="457200" y="457200"/>
            <a:ext cx="8229600" cy="914400"/>
          </a:xfrm>
          <a:prstGeom prst="rect">
            <a:avLst/>
          </a:prstGeom>
          <a:noFill/>
          <a:ln/>
        </p:spPr>
        <p:txBody>
          <a:bodyPr wrap="square" rtlCol="0" anchor="ctr"/>
          <a:lstStyle/>
          <a:p>
            <a:pPr marL="0" indent="0">
              <a:buNone/>
            </a:pPr>
            <a:r>
              <a:rPr lang="en-US" sz="2800" b="1" dirty="0">
                <a:solidFill>
                  <a:srgbClr val="363636"/>
                </a:solidFill>
                <a:latin typeface="Arial" pitchFamily="34" charset="0"/>
                <a:ea typeface="Arial" pitchFamily="34" charset="-122"/>
                <a:cs typeface="Arial" pitchFamily="34" charset="-120"/>
              </a:rPr>
              <a:t>Epistemic Gaslighting and Education</a:t>
            </a:r>
            <a:endParaRPr lang="en-US" sz="2800" dirty="0"/>
          </a:p>
        </p:txBody>
      </p:sp>
      <p:sp>
        <p:nvSpPr>
          <p:cNvPr id="3" name="Text 1"/>
          <p:cNvSpPr/>
          <p:nvPr/>
        </p:nvSpPr>
        <p:spPr>
          <a:xfrm>
            <a:off x="457200" y="1645920"/>
            <a:ext cx="8229600" cy="4114800"/>
          </a:xfrm>
          <a:prstGeom prst="rect">
            <a:avLst/>
          </a:prstGeom>
          <a:noFill/>
          <a:ln/>
        </p:spPr>
        <p:txBody>
          <a:bodyPr wrap="square" rtlCol="0" anchor="t"/>
          <a:lstStyle/>
          <a:p>
            <a:pPr marL="342900" indent="-342900">
              <a:lnSpc>
                <a:spcPts val="2000"/>
              </a:lnSpc>
              <a:spcAft>
                <a:spcPts val="1800"/>
              </a:spcAft>
              <a:buSzPct val="100000"/>
              <a:buChar char="•"/>
            </a:pPr>
            <a:r>
              <a:rPr lang="en-US" sz="1800" dirty="0">
                <a:solidFill>
                  <a:srgbClr val="444444"/>
                </a:solidFill>
                <a:latin typeface="Arial" pitchFamily="34" charset="0"/>
                <a:ea typeface="Arial" pitchFamily="34" charset="-122"/>
                <a:cs typeface="Arial" pitchFamily="34" charset="-120"/>
              </a:rPr>
              <a:t>Unintentional bias undermining epistemic credibility.</a:t>
            </a:r>
            <a:endParaRPr lang="en-US" sz="1800" dirty="0"/>
          </a:p>
          <a:p>
            <a:pPr marL="342900" indent="-342900">
              <a:lnSpc>
                <a:spcPts val="2000"/>
              </a:lnSpc>
              <a:spcAft>
                <a:spcPts val="1800"/>
              </a:spcAft>
              <a:buSzPct val="100000"/>
              <a:buChar char="•"/>
            </a:pPr>
            <a:r>
              <a:rPr lang="en-US" sz="1800" dirty="0">
                <a:solidFill>
                  <a:srgbClr val="444444"/>
                </a:solidFill>
                <a:latin typeface="Arial" pitchFamily="34" charset="0"/>
                <a:ea typeface="Arial" pitchFamily="34" charset="-122"/>
                <a:cs typeface="Arial" pitchFamily="34" charset="-120"/>
              </a:rPr>
              <a:t>Examples: LGBTQ+ identity abuse, toxic positivity in teacher wellbeing.</a:t>
            </a:r>
            <a:endParaRPr lang="en-US" sz="1800" dirty="0"/>
          </a:p>
          <a:p>
            <a:pPr marL="342900" indent="-342900">
              <a:lnSpc>
                <a:spcPts val="2000"/>
              </a:lnSpc>
              <a:spcAft>
                <a:spcPts val="1800"/>
              </a:spcAft>
              <a:buSzPct val="100000"/>
              <a:buChar char="•"/>
            </a:pPr>
            <a:r>
              <a:rPr lang="en-US" sz="1800" dirty="0">
                <a:solidFill>
                  <a:srgbClr val="444444"/>
                </a:solidFill>
                <a:latin typeface="Arial" pitchFamily="34" charset="0"/>
                <a:ea typeface="Arial" pitchFamily="34" charset="-122"/>
                <a:cs typeface="Arial" pitchFamily="34" charset="-120"/>
              </a:rPr>
              <a:t>Peer disagreement as gaslighting when it questions one's cognitive reliability.</a:t>
            </a:r>
            <a:endParaRPr lang="en-US" sz="1800" dirty="0"/>
          </a:p>
          <a:p>
            <a:pPr marL="342900" indent="-342900">
              <a:lnSpc>
                <a:spcPts val="2000"/>
              </a:lnSpc>
              <a:spcAft>
                <a:spcPts val="1800"/>
              </a:spcAft>
              <a:buSzPct val="100000"/>
              <a:buChar char="•"/>
            </a:pPr>
            <a:r>
              <a:rPr lang="en-US" sz="1800" dirty="0">
                <a:solidFill>
                  <a:srgbClr val="444444"/>
                </a:solidFill>
                <a:latin typeface="Arial" pitchFamily="34" charset="0"/>
                <a:ea typeface="Arial" pitchFamily="34" charset="-122"/>
                <a:cs typeface="Arial" pitchFamily="34" charset="-120"/>
              </a:rPr>
              <a:t>Classroom gaslighting: teacher-student abuse diminishing student trust.</a:t>
            </a:r>
            <a:endParaRPr lang="en-US" sz="1800"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name="Slide 15">
    <p:spTree>
      <p:nvGrpSpPr>
        <p:cNvPr id="1" name=""/>
        <p:cNvGrpSpPr/>
        <p:nvPr/>
      </p:nvGrpSpPr>
      <p:grpSpPr>
        <a:xfrm>
          <a:off x="0" y="0"/>
          <a:ext cx="0" cy="0"/>
          <a:chOff x="0" y="0"/>
          <a:chExt cx="0" cy="0"/>
        </a:xfrm>
      </p:grpSpPr>
      <p:sp>
        <p:nvSpPr>
          <p:cNvPr id="2" name="Text 0"/>
          <p:cNvSpPr/>
          <p:nvPr/>
        </p:nvSpPr>
        <p:spPr>
          <a:xfrm>
            <a:off x="457200" y="755520"/>
            <a:ext cx="8229600" cy="914400"/>
          </a:xfrm>
          <a:prstGeom prst="rect">
            <a:avLst/>
          </a:prstGeom>
          <a:noFill/>
          <a:ln/>
        </p:spPr>
        <p:txBody>
          <a:bodyPr wrap="square" rtlCol="0" anchor="ctr"/>
          <a:lstStyle/>
          <a:p>
            <a:pPr marL="0" indent="0">
              <a:buNone/>
            </a:pPr>
            <a:r>
              <a:rPr lang="en-US" sz="2800" b="1" dirty="0">
                <a:solidFill>
                  <a:srgbClr val="363636"/>
                </a:solidFill>
                <a:latin typeface="Arial" pitchFamily="34" charset="0"/>
                <a:ea typeface="Arial" pitchFamily="34" charset="-122"/>
                <a:cs typeface="Arial" pitchFamily="34" charset="-120"/>
              </a:rPr>
              <a:t>Recognizing Gaslighting Incidents in Schools</a:t>
            </a:r>
            <a:endParaRPr lang="en-US" sz="2800" dirty="0"/>
          </a:p>
        </p:txBody>
      </p:sp>
      <p:sp>
        <p:nvSpPr>
          <p:cNvPr id="3" name="Text 1"/>
          <p:cNvSpPr/>
          <p:nvPr/>
        </p:nvSpPr>
        <p:spPr>
          <a:xfrm>
            <a:off x="405319" y="1892354"/>
            <a:ext cx="8229600" cy="4114800"/>
          </a:xfrm>
          <a:prstGeom prst="rect">
            <a:avLst/>
          </a:prstGeom>
          <a:noFill/>
          <a:ln/>
        </p:spPr>
        <p:txBody>
          <a:bodyPr wrap="square" rtlCol="0" anchor="t"/>
          <a:lstStyle/>
          <a:p>
            <a:pPr marL="342900" indent="-342900">
              <a:lnSpc>
                <a:spcPts val="2000"/>
              </a:lnSpc>
              <a:spcAft>
                <a:spcPts val="1800"/>
              </a:spcAft>
              <a:buSzPct val="100000"/>
              <a:buChar char="•"/>
            </a:pPr>
            <a:r>
              <a:rPr lang="en-US" sz="1800" dirty="0">
                <a:solidFill>
                  <a:srgbClr val="444444"/>
                </a:solidFill>
                <a:latin typeface="Arial" pitchFamily="34" charset="0"/>
                <a:ea typeface="Arial" pitchFamily="34" charset="-122"/>
                <a:cs typeface="Arial" pitchFamily="34" charset="-120"/>
              </a:rPr>
              <a:t>Gaslighting incidents often overlooked or mishandled.</a:t>
            </a:r>
            <a:endParaRPr lang="en-US" sz="1800" dirty="0"/>
          </a:p>
          <a:p>
            <a:pPr marL="342900" indent="-342900">
              <a:lnSpc>
                <a:spcPts val="2000"/>
              </a:lnSpc>
              <a:spcAft>
                <a:spcPts val="1800"/>
              </a:spcAft>
              <a:buSzPct val="100000"/>
              <a:buChar char="•"/>
            </a:pPr>
            <a:r>
              <a:rPr lang="en-US" sz="1800" dirty="0">
                <a:solidFill>
                  <a:srgbClr val="444444"/>
                </a:solidFill>
                <a:latin typeface="Arial" pitchFamily="34" charset="0"/>
                <a:ea typeface="Arial" pitchFamily="34" charset="-122"/>
                <a:cs typeface="Arial" pitchFamily="34" charset="-120"/>
              </a:rPr>
              <a:t>Examples: denial of experiences, blame-shifting, silencing dissent.</a:t>
            </a:r>
            <a:endParaRPr lang="en-US" sz="1800" dirty="0"/>
          </a:p>
          <a:p>
            <a:pPr marL="342900" indent="-342900">
              <a:lnSpc>
                <a:spcPts val="2000"/>
              </a:lnSpc>
              <a:spcAft>
                <a:spcPts val="1800"/>
              </a:spcAft>
              <a:buSzPct val="100000"/>
              <a:buChar char="•"/>
            </a:pPr>
            <a:r>
              <a:rPr lang="en-US" sz="1800" dirty="0">
                <a:solidFill>
                  <a:srgbClr val="444444"/>
                </a:solidFill>
                <a:latin typeface="Arial" pitchFamily="34" charset="0"/>
                <a:ea typeface="Arial" pitchFamily="34" charset="-122"/>
                <a:cs typeface="Arial" pitchFamily="34" charset="-120"/>
              </a:rPr>
              <a:t>Importance of noticing subtle forms like tone policing and dismissal.</a:t>
            </a:r>
            <a:endParaRPr lang="en-US" sz="1800" dirty="0"/>
          </a:p>
          <a:p>
            <a:pPr marL="342900" indent="-342900">
              <a:lnSpc>
                <a:spcPts val="2000"/>
              </a:lnSpc>
              <a:spcAft>
                <a:spcPts val="1800"/>
              </a:spcAft>
              <a:buSzPct val="100000"/>
              <a:buChar char="•"/>
            </a:pPr>
            <a:r>
              <a:rPr lang="en-US" sz="1800" dirty="0">
                <a:solidFill>
                  <a:srgbClr val="444444"/>
                </a:solidFill>
                <a:latin typeface="Arial" pitchFamily="34" charset="0"/>
                <a:ea typeface="Arial" pitchFamily="34" charset="-122"/>
                <a:cs typeface="Arial" pitchFamily="34" charset="-120"/>
              </a:rPr>
              <a:t>Schools' response crucial for safeguarding stakeholders’ wellbeing and epistemic justice.</a:t>
            </a:r>
            <a:endParaRPr lang="en-US" sz="1800"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name="Slide 16">
    <p:spTree>
      <p:nvGrpSpPr>
        <p:cNvPr id="1" name=""/>
        <p:cNvGrpSpPr/>
        <p:nvPr/>
      </p:nvGrpSpPr>
      <p:grpSpPr>
        <a:xfrm>
          <a:off x="0" y="0"/>
          <a:ext cx="0" cy="0"/>
          <a:chOff x="0" y="0"/>
          <a:chExt cx="0" cy="0"/>
        </a:xfrm>
      </p:grpSpPr>
      <p:sp>
        <p:nvSpPr>
          <p:cNvPr id="2" name="Text 0"/>
          <p:cNvSpPr/>
          <p:nvPr/>
        </p:nvSpPr>
        <p:spPr>
          <a:xfrm>
            <a:off x="457200" y="1222448"/>
            <a:ext cx="8229600" cy="914400"/>
          </a:xfrm>
          <a:prstGeom prst="rect">
            <a:avLst/>
          </a:prstGeom>
          <a:noFill/>
          <a:ln/>
        </p:spPr>
        <p:txBody>
          <a:bodyPr wrap="square" rtlCol="0" anchor="ctr"/>
          <a:lstStyle/>
          <a:p>
            <a:pPr marL="0" indent="0">
              <a:buNone/>
            </a:pPr>
            <a:r>
              <a:rPr lang="en-US" sz="2800" b="1" dirty="0">
                <a:solidFill>
                  <a:srgbClr val="363636"/>
                </a:solidFill>
                <a:latin typeface="Arial" pitchFamily="34" charset="0"/>
                <a:ea typeface="Arial" pitchFamily="34" charset="-122"/>
                <a:cs typeface="Arial" pitchFamily="34" charset="-120"/>
              </a:rPr>
              <a:t>Schools as Critical Infrastructures in the Information War</a:t>
            </a:r>
            <a:endParaRPr lang="en-US" sz="2800" dirty="0"/>
          </a:p>
        </p:txBody>
      </p:sp>
      <p:sp>
        <p:nvSpPr>
          <p:cNvPr id="3" name="Text 1"/>
          <p:cNvSpPr/>
          <p:nvPr/>
        </p:nvSpPr>
        <p:spPr>
          <a:xfrm>
            <a:off x="457200" y="2610254"/>
            <a:ext cx="8229600" cy="3150465"/>
          </a:xfrm>
          <a:prstGeom prst="rect">
            <a:avLst/>
          </a:prstGeom>
          <a:noFill/>
          <a:ln/>
        </p:spPr>
        <p:txBody>
          <a:bodyPr wrap="square" rtlCol="0" anchor="t"/>
          <a:lstStyle/>
          <a:p>
            <a:pPr marL="342900" indent="-342900">
              <a:lnSpc>
                <a:spcPts val="2000"/>
              </a:lnSpc>
              <a:spcAft>
                <a:spcPts val="1800"/>
              </a:spcAft>
              <a:buSzPct val="100000"/>
              <a:buChar char="•"/>
            </a:pPr>
            <a:r>
              <a:rPr lang="en-US" sz="1800" dirty="0">
                <a:solidFill>
                  <a:srgbClr val="444444"/>
                </a:solidFill>
                <a:latin typeface="Arial" pitchFamily="34" charset="0"/>
                <a:ea typeface="Arial" pitchFamily="34" charset="-122"/>
                <a:cs typeface="Arial" pitchFamily="34" charset="-120"/>
              </a:rPr>
              <a:t>Position schools as frontline defense against disinformation.</a:t>
            </a:r>
            <a:endParaRPr lang="en-US" sz="1800" dirty="0"/>
          </a:p>
          <a:p>
            <a:pPr marL="342900" indent="-342900">
              <a:lnSpc>
                <a:spcPts val="2000"/>
              </a:lnSpc>
              <a:spcAft>
                <a:spcPts val="1800"/>
              </a:spcAft>
              <a:buSzPct val="100000"/>
              <a:buChar char="•"/>
            </a:pPr>
            <a:r>
              <a:rPr lang="en-US" sz="1800" dirty="0">
                <a:solidFill>
                  <a:srgbClr val="444444"/>
                </a:solidFill>
                <a:latin typeface="Arial" pitchFamily="34" charset="0"/>
                <a:ea typeface="Arial" pitchFamily="34" charset="-122"/>
                <a:cs typeface="Arial" pitchFamily="34" charset="-120"/>
              </a:rPr>
              <a:t>Establish gaslighting-free, communicatively healthy school environments.</a:t>
            </a:r>
            <a:endParaRPr lang="en-US" sz="1800" dirty="0"/>
          </a:p>
          <a:p>
            <a:pPr marL="342900" indent="-342900">
              <a:lnSpc>
                <a:spcPts val="2000"/>
              </a:lnSpc>
              <a:spcAft>
                <a:spcPts val="1800"/>
              </a:spcAft>
              <a:buSzPct val="100000"/>
              <a:buChar char="•"/>
            </a:pPr>
            <a:r>
              <a:rPr lang="en-US" sz="1800" dirty="0">
                <a:solidFill>
                  <a:srgbClr val="444444"/>
                </a:solidFill>
                <a:latin typeface="Arial" pitchFamily="34" charset="0"/>
                <a:ea typeface="Arial" pitchFamily="34" charset="-122"/>
                <a:cs typeface="Arial" pitchFamily="34" charset="-120"/>
              </a:rPr>
              <a:t>Promote epistemic justice to ensure equitable knowledge participation.</a:t>
            </a:r>
            <a:endParaRPr lang="en-US" sz="1800" dirty="0"/>
          </a:p>
          <a:p>
            <a:pPr marL="342900" indent="-342900">
              <a:lnSpc>
                <a:spcPts val="2000"/>
              </a:lnSpc>
              <a:spcAft>
                <a:spcPts val="1800"/>
              </a:spcAft>
              <a:buSzPct val="100000"/>
              <a:buChar char="•"/>
            </a:pPr>
            <a:r>
              <a:rPr lang="en-US" sz="1800" dirty="0">
                <a:solidFill>
                  <a:srgbClr val="444444"/>
                </a:solidFill>
                <a:latin typeface="Arial" pitchFamily="34" charset="0"/>
                <a:ea typeface="Arial" pitchFamily="34" charset="-122"/>
                <a:cs typeface="Arial" pitchFamily="34" charset="-120"/>
              </a:rPr>
              <a:t>Use echo chamber theory to build resilient, knowledge-supportive communities.</a:t>
            </a:r>
            <a:endParaRPr lang="en-US" sz="1800"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name="Slide 17">
    <p:spTree>
      <p:nvGrpSpPr>
        <p:cNvPr id="1" name=""/>
        <p:cNvGrpSpPr/>
        <p:nvPr/>
      </p:nvGrpSpPr>
      <p:grpSpPr>
        <a:xfrm>
          <a:off x="0" y="0"/>
          <a:ext cx="0" cy="0"/>
          <a:chOff x="0" y="0"/>
          <a:chExt cx="0" cy="0"/>
        </a:xfrm>
      </p:grpSpPr>
      <p:sp>
        <p:nvSpPr>
          <p:cNvPr id="2" name="Text 0"/>
          <p:cNvSpPr/>
          <p:nvPr/>
        </p:nvSpPr>
        <p:spPr>
          <a:xfrm>
            <a:off x="457200" y="963040"/>
            <a:ext cx="8229600" cy="914400"/>
          </a:xfrm>
          <a:prstGeom prst="rect">
            <a:avLst/>
          </a:prstGeom>
          <a:noFill/>
          <a:ln/>
        </p:spPr>
        <p:txBody>
          <a:bodyPr wrap="square" rtlCol="0" anchor="ctr"/>
          <a:lstStyle/>
          <a:p>
            <a:pPr marL="0" indent="0">
              <a:buNone/>
            </a:pPr>
            <a:r>
              <a:rPr lang="en-US" sz="2800" b="1" dirty="0">
                <a:solidFill>
                  <a:srgbClr val="363636"/>
                </a:solidFill>
                <a:latin typeface="Arial" pitchFamily="34" charset="0"/>
                <a:ea typeface="Arial" pitchFamily="34" charset="-122"/>
                <a:cs typeface="Arial" pitchFamily="34" charset="-120"/>
              </a:rPr>
              <a:t>Understanding Epistemic Injustice in Schools</a:t>
            </a:r>
            <a:endParaRPr lang="en-US" sz="2800" dirty="0"/>
          </a:p>
        </p:txBody>
      </p:sp>
      <p:sp>
        <p:nvSpPr>
          <p:cNvPr id="3" name="Text 1"/>
          <p:cNvSpPr/>
          <p:nvPr/>
        </p:nvSpPr>
        <p:spPr>
          <a:xfrm>
            <a:off x="457200" y="2175752"/>
            <a:ext cx="8229600" cy="3584967"/>
          </a:xfrm>
          <a:prstGeom prst="rect">
            <a:avLst/>
          </a:prstGeom>
          <a:noFill/>
          <a:ln/>
        </p:spPr>
        <p:txBody>
          <a:bodyPr wrap="square" rtlCol="0" anchor="t"/>
          <a:lstStyle/>
          <a:p>
            <a:pPr marL="342900" indent="-342900">
              <a:lnSpc>
                <a:spcPts val="2000"/>
              </a:lnSpc>
              <a:spcAft>
                <a:spcPts val="1800"/>
              </a:spcAft>
              <a:buSzPct val="100000"/>
              <a:buChar char="•"/>
            </a:pPr>
            <a:r>
              <a:rPr lang="en-US" sz="1800" dirty="0">
                <a:solidFill>
                  <a:srgbClr val="444444"/>
                </a:solidFill>
                <a:latin typeface="Arial" pitchFamily="34" charset="0"/>
                <a:ea typeface="Arial" pitchFamily="34" charset="-122"/>
                <a:cs typeface="Arial" pitchFamily="34" charset="-120"/>
              </a:rPr>
              <a:t>Forms include testimonial, hermeneutical, and systemic injustices.</a:t>
            </a:r>
            <a:endParaRPr lang="en-US" sz="1800" dirty="0"/>
          </a:p>
          <a:p>
            <a:pPr marL="342900" indent="-342900">
              <a:lnSpc>
                <a:spcPts val="2000"/>
              </a:lnSpc>
              <a:spcAft>
                <a:spcPts val="1800"/>
              </a:spcAft>
              <a:buSzPct val="100000"/>
              <a:buChar char="•"/>
            </a:pPr>
            <a:r>
              <a:rPr lang="en-US" sz="1800" dirty="0">
                <a:solidFill>
                  <a:srgbClr val="444444"/>
                </a:solidFill>
                <a:latin typeface="Arial" pitchFamily="34" charset="0"/>
                <a:ea typeface="Arial" pitchFamily="34" charset="-122"/>
                <a:cs typeface="Arial" pitchFamily="34" charset="-120"/>
              </a:rPr>
              <a:t>Marginalized voices often discounted or misunderstood based on identity.</a:t>
            </a:r>
            <a:endParaRPr lang="en-US" sz="1800" dirty="0"/>
          </a:p>
          <a:p>
            <a:pPr marL="342900" indent="-342900">
              <a:lnSpc>
                <a:spcPts val="2000"/>
              </a:lnSpc>
              <a:spcAft>
                <a:spcPts val="1800"/>
              </a:spcAft>
              <a:buSzPct val="100000"/>
              <a:buChar char="•"/>
            </a:pPr>
            <a:r>
              <a:rPr lang="en-US" sz="1800" dirty="0">
                <a:solidFill>
                  <a:srgbClr val="444444"/>
                </a:solidFill>
                <a:latin typeface="Arial" pitchFamily="34" charset="0"/>
                <a:ea typeface="Arial" pitchFamily="34" charset="-122"/>
                <a:cs typeface="Arial" pitchFamily="34" charset="-120"/>
              </a:rPr>
              <a:t>Examples: ageism, language barriers, Eurocentric curriculum dominance.</a:t>
            </a:r>
            <a:endParaRPr lang="en-US" sz="1800" dirty="0"/>
          </a:p>
          <a:p>
            <a:pPr marL="342900" indent="-342900">
              <a:lnSpc>
                <a:spcPts val="2000"/>
              </a:lnSpc>
              <a:spcAft>
                <a:spcPts val="1800"/>
              </a:spcAft>
              <a:buSzPct val="100000"/>
              <a:buChar char="•"/>
            </a:pPr>
            <a:r>
              <a:rPr lang="en-US" sz="1800" dirty="0">
                <a:solidFill>
                  <a:srgbClr val="444444"/>
                </a:solidFill>
                <a:latin typeface="Arial" pitchFamily="34" charset="0"/>
                <a:ea typeface="Arial" pitchFamily="34" charset="-122"/>
                <a:cs typeface="Arial" pitchFamily="34" charset="-120"/>
              </a:rPr>
              <a:t>Results in exclusion from meaningful participation and knowledge creation.</a:t>
            </a:r>
            <a:endParaRPr lang="en-US" sz="1800"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name="Slide 18">
    <p:spTree>
      <p:nvGrpSpPr>
        <p:cNvPr id="1" name=""/>
        <p:cNvGrpSpPr/>
        <p:nvPr/>
      </p:nvGrpSpPr>
      <p:grpSpPr>
        <a:xfrm>
          <a:off x="0" y="0"/>
          <a:ext cx="0" cy="0"/>
          <a:chOff x="0" y="0"/>
          <a:chExt cx="0" cy="0"/>
        </a:xfrm>
      </p:grpSpPr>
      <p:sp>
        <p:nvSpPr>
          <p:cNvPr id="2" name="Text 0"/>
          <p:cNvSpPr/>
          <p:nvPr/>
        </p:nvSpPr>
        <p:spPr>
          <a:xfrm>
            <a:off x="457200" y="1190022"/>
            <a:ext cx="8229600" cy="914400"/>
          </a:xfrm>
          <a:prstGeom prst="rect">
            <a:avLst/>
          </a:prstGeom>
          <a:noFill/>
          <a:ln/>
        </p:spPr>
        <p:txBody>
          <a:bodyPr wrap="square" rtlCol="0" anchor="ctr"/>
          <a:lstStyle/>
          <a:p>
            <a:pPr marL="0" indent="0">
              <a:buNone/>
            </a:pPr>
            <a:r>
              <a:rPr lang="en-US" sz="2800" b="1" dirty="0">
                <a:solidFill>
                  <a:srgbClr val="363636"/>
                </a:solidFill>
                <a:latin typeface="Arial" pitchFamily="34" charset="0"/>
                <a:ea typeface="Arial" pitchFamily="34" charset="-122"/>
                <a:cs typeface="Arial" pitchFamily="34" charset="-120"/>
              </a:rPr>
              <a:t>Examples of Epistemic Injustice in School Contexts</a:t>
            </a:r>
            <a:endParaRPr lang="en-US" sz="2800" dirty="0"/>
          </a:p>
        </p:txBody>
      </p:sp>
      <p:sp>
        <p:nvSpPr>
          <p:cNvPr id="3" name="Text 1"/>
          <p:cNvSpPr/>
          <p:nvPr/>
        </p:nvSpPr>
        <p:spPr>
          <a:xfrm>
            <a:off x="457200" y="2234118"/>
            <a:ext cx="8229600" cy="3526601"/>
          </a:xfrm>
          <a:prstGeom prst="rect">
            <a:avLst/>
          </a:prstGeom>
          <a:noFill/>
          <a:ln/>
        </p:spPr>
        <p:txBody>
          <a:bodyPr wrap="square" rtlCol="0" anchor="t"/>
          <a:lstStyle/>
          <a:p>
            <a:pPr marL="342900" indent="-342900">
              <a:lnSpc>
                <a:spcPts val="2000"/>
              </a:lnSpc>
              <a:spcAft>
                <a:spcPts val="1800"/>
              </a:spcAft>
              <a:buSzPct val="100000"/>
              <a:buChar char="•"/>
            </a:pPr>
            <a:r>
              <a:rPr lang="en-US" sz="1800" dirty="0">
                <a:solidFill>
                  <a:srgbClr val="444444"/>
                </a:solidFill>
                <a:latin typeface="Arial" pitchFamily="34" charset="0"/>
                <a:ea typeface="Arial" pitchFamily="34" charset="-122"/>
                <a:cs typeface="Arial" pitchFamily="34" charset="-120"/>
              </a:rPr>
              <a:t>Marginalization of indigenous knowledge in curricula.</a:t>
            </a:r>
            <a:endParaRPr lang="en-US" sz="1800" dirty="0"/>
          </a:p>
          <a:p>
            <a:pPr marL="342900" indent="-342900">
              <a:lnSpc>
                <a:spcPts val="2000"/>
              </a:lnSpc>
              <a:spcAft>
                <a:spcPts val="1800"/>
              </a:spcAft>
              <a:buSzPct val="100000"/>
              <a:buChar char="•"/>
            </a:pPr>
            <a:r>
              <a:rPr lang="en-US" sz="1800" dirty="0">
                <a:solidFill>
                  <a:srgbClr val="444444"/>
                </a:solidFill>
                <a:latin typeface="Arial" pitchFamily="34" charset="0"/>
                <a:ea typeface="Arial" pitchFamily="34" charset="-122"/>
                <a:cs typeface="Arial" pitchFamily="34" charset="-120"/>
              </a:rPr>
              <a:t>Age-based dismissal of children’s perspectives.</a:t>
            </a:r>
            <a:endParaRPr lang="en-US" sz="1800" dirty="0"/>
          </a:p>
          <a:p>
            <a:pPr marL="342900" indent="-342900">
              <a:lnSpc>
                <a:spcPts val="2000"/>
              </a:lnSpc>
              <a:spcAft>
                <a:spcPts val="1800"/>
              </a:spcAft>
              <a:buSzPct val="100000"/>
              <a:buChar char="•"/>
            </a:pPr>
            <a:r>
              <a:rPr lang="en-US" sz="1800" dirty="0">
                <a:solidFill>
                  <a:srgbClr val="444444"/>
                </a:solidFill>
                <a:latin typeface="Arial" pitchFamily="34" charset="0"/>
                <a:ea typeface="Arial" pitchFamily="34" charset="-122"/>
                <a:cs typeface="Arial" pitchFamily="34" charset="-120"/>
              </a:rPr>
              <a:t>Language used in instruction may exclude non-native speakers.</a:t>
            </a:r>
            <a:endParaRPr lang="en-US" sz="1800" dirty="0"/>
          </a:p>
          <a:p>
            <a:pPr marL="342900" indent="-342900">
              <a:lnSpc>
                <a:spcPts val="2000"/>
              </a:lnSpc>
              <a:spcAft>
                <a:spcPts val="1800"/>
              </a:spcAft>
              <a:buSzPct val="100000"/>
              <a:buChar char="•"/>
            </a:pPr>
            <a:r>
              <a:rPr lang="en-US" sz="1800" dirty="0">
                <a:solidFill>
                  <a:srgbClr val="444444"/>
                </a:solidFill>
                <a:latin typeface="Arial" pitchFamily="34" charset="0"/>
                <a:ea typeface="Arial" pitchFamily="34" charset="-122"/>
                <a:cs typeface="Arial" pitchFamily="34" charset="-120"/>
              </a:rPr>
              <a:t>Favoritism and bias in leadership roles and decision-making processes.</a:t>
            </a:r>
            <a:endParaRPr lang="en-US" sz="18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name="Slide 1">
    <p:spTree>
      <p:nvGrpSpPr>
        <p:cNvPr id="1" name=""/>
        <p:cNvGrpSpPr/>
        <p:nvPr/>
      </p:nvGrpSpPr>
      <p:grpSpPr>
        <a:xfrm>
          <a:off x="0" y="0"/>
          <a:ext cx="0" cy="0"/>
          <a:chOff x="0" y="0"/>
          <a:chExt cx="0" cy="0"/>
        </a:xfrm>
      </p:grpSpPr>
      <p:sp>
        <p:nvSpPr>
          <p:cNvPr id="2" name="Text 0"/>
          <p:cNvSpPr/>
          <p:nvPr/>
        </p:nvSpPr>
        <p:spPr>
          <a:xfrm>
            <a:off x="457200" y="2944247"/>
            <a:ext cx="8229600" cy="1371600"/>
          </a:xfrm>
          <a:prstGeom prst="rect">
            <a:avLst/>
          </a:prstGeom>
          <a:noFill/>
          <a:ln/>
        </p:spPr>
        <p:txBody>
          <a:bodyPr wrap="square" rtlCol="0" anchor="ctr"/>
          <a:lstStyle/>
          <a:p>
            <a:pPr marL="0" indent="0" algn="ctr">
              <a:buNone/>
            </a:pPr>
            <a:r>
              <a:rPr lang="en-US" sz="2400" b="1" dirty="0">
                <a:solidFill>
                  <a:srgbClr val="0C4DA2"/>
                </a:solidFill>
                <a:latin typeface="Bricolage Grotesque"/>
              </a:rPr>
              <a:t>Schools as Resilient Ecosystems Against Disinformation</a:t>
            </a:r>
          </a:p>
        </p:txBody>
      </p:sp>
      <p:sp>
        <p:nvSpPr>
          <p:cNvPr id="3" name="Text 1"/>
          <p:cNvSpPr/>
          <p:nvPr/>
        </p:nvSpPr>
        <p:spPr>
          <a:xfrm>
            <a:off x="457200" y="3892369"/>
            <a:ext cx="8229600" cy="914400"/>
          </a:xfrm>
          <a:prstGeom prst="rect">
            <a:avLst/>
          </a:prstGeom>
          <a:noFill/>
          <a:ln/>
        </p:spPr>
        <p:txBody>
          <a:bodyPr wrap="square" rtlCol="0" anchor="ctr"/>
          <a:lstStyle/>
          <a:p>
            <a:pPr marL="0" indent="0" algn="ctr">
              <a:buNone/>
            </a:pPr>
            <a:r>
              <a:rPr lang="en-US" sz="1600" b="1" dirty="0">
                <a:solidFill>
                  <a:srgbClr val="012B1B"/>
                </a:solidFill>
                <a:latin typeface="Bricolage Grotesque"/>
              </a:rPr>
              <a:t>Applying Epistemic Justice and Echo-Chamber Theory to School Leadership</a:t>
            </a:r>
          </a:p>
        </p:txBody>
      </p:sp>
      <p:sp>
        <p:nvSpPr>
          <p:cNvPr id="7" name="Google Shape;99;p13">
            <a:extLst>
              <a:ext uri="{FF2B5EF4-FFF2-40B4-BE49-F238E27FC236}">
                <a16:creationId xmlns:a16="http://schemas.microsoft.com/office/drawing/2014/main" id="{353CE898-D03B-5ED8-32BF-969D87DFD18C}"/>
              </a:ext>
            </a:extLst>
          </p:cNvPr>
          <p:cNvSpPr txBox="1"/>
          <p:nvPr/>
        </p:nvSpPr>
        <p:spPr>
          <a:xfrm>
            <a:off x="124121" y="1391182"/>
            <a:ext cx="4911563" cy="1272592"/>
          </a:xfrm>
          <a:prstGeom prst="rect">
            <a:avLst/>
          </a:prstGeom>
          <a:noFill/>
          <a:ln>
            <a:noFill/>
          </a:ln>
        </p:spPr>
        <p:txBody>
          <a:bodyPr spcFirstLastPara="1" wrap="square" lIns="0" tIns="0" rIns="0" bIns="0" anchor="t" anchorCtr="0">
            <a:spAutoFit/>
          </a:bodyPr>
          <a:lstStyle/>
          <a:p>
            <a:pPr algn="ctr">
              <a:lnSpc>
                <a:spcPct val="110004"/>
              </a:lnSpc>
            </a:pPr>
            <a:r>
              <a:rPr lang="en-US" sz="4318" b="1" dirty="0">
                <a:solidFill>
                  <a:srgbClr val="0C4DA2"/>
                </a:solidFill>
                <a:latin typeface="Bricolage Grotesque"/>
                <a:ea typeface="Bricolage Grotesque"/>
                <a:cs typeface="Bricolage Grotesque"/>
                <a:sym typeface="Bricolage Grotesque"/>
              </a:rPr>
              <a:t>DRONE </a:t>
            </a:r>
            <a:r>
              <a:rPr lang="en-US" sz="4318" b="1" dirty="0">
                <a:solidFill>
                  <a:srgbClr val="012B1B"/>
                </a:solidFill>
                <a:latin typeface="Bricolage Grotesque"/>
                <a:ea typeface="Bricolage Grotesque"/>
                <a:cs typeface="Bricolage Grotesque"/>
                <a:sym typeface="Bricolage Grotesque"/>
              </a:rPr>
              <a:t>PROJECT </a:t>
            </a:r>
            <a:r>
              <a:rPr lang="en-US" sz="3200" b="1" dirty="0">
                <a:solidFill>
                  <a:schemeClr val="accent4">
                    <a:lumMod val="60000"/>
                    <a:lumOff val="40000"/>
                  </a:schemeClr>
                </a:solidFill>
                <a:latin typeface="Bricolage Grotesque"/>
                <a:ea typeface="Bricolage Grotesque"/>
                <a:cs typeface="Bricolage Grotesque"/>
                <a:sym typeface="Bricolage Grotesque"/>
              </a:rPr>
              <a:t>PILOT TRAININGS</a:t>
            </a:r>
            <a:endParaRPr sz="3200" dirty="0">
              <a:solidFill>
                <a:schemeClr val="accent4">
                  <a:lumMod val="60000"/>
                  <a:lumOff val="40000"/>
                </a:schemeClr>
              </a:solidFill>
            </a:endParaRPr>
          </a:p>
        </p:txBody>
      </p:sp>
      <p:sp>
        <p:nvSpPr>
          <p:cNvPr id="8" name="Google Shape;93;p13">
            <a:extLst>
              <a:ext uri="{FF2B5EF4-FFF2-40B4-BE49-F238E27FC236}">
                <a16:creationId xmlns:a16="http://schemas.microsoft.com/office/drawing/2014/main" id="{1D517D8D-8A55-BCEC-4BF3-9B8B2634BEC3}"/>
              </a:ext>
            </a:extLst>
          </p:cNvPr>
          <p:cNvSpPr/>
          <p:nvPr/>
        </p:nvSpPr>
        <p:spPr>
          <a:xfrm>
            <a:off x="4669953" y="0"/>
            <a:ext cx="2590127" cy="2133600"/>
          </a:xfrm>
          <a:custGeom>
            <a:avLst/>
            <a:gdLst/>
            <a:ahLst/>
            <a:cxnLst/>
            <a:rect l="l" t="t" r="r" b="b"/>
            <a:pathLst>
              <a:path w="5328592" h="8256736" extrusionOk="0">
                <a:moveTo>
                  <a:pt x="0" y="0"/>
                </a:moveTo>
                <a:lnTo>
                  <a:pt x="5328591" y="0"/>
                </a:lnTo>
                <a:lnTo>
                  <a:pt x="5328591" y="8256735"/>
                </a:lnTo>
                <a:lnTo>
                  <a:pt x="0" y="8256735"/>
                </a:lnTo>
                <a:lnTo>
                  <a:pt x="0" y="0"/>
                </a:lnTo>
                <a:close/>
              </a:path>
            </a:pathLst>
          </a:custGeom>
          <a:blipFill rotWithShape="1">
            <a:blip r:embed="rId3">
              <a:alphaModFix/>
            </a:blip>
            <a:stretch>
              <a:fillRect l="-128404"/>
            </a:stretch>
          </a:blipFill>
          <a:ln>
            <a:noFill/>
          </a:ln>
        </p:spPr>
        <p:txBody>
          <a:bodyPr spcFirstLastPara="1" wrap="square" lIns="45713" tIns="22850" rIns="45713" bIns="22850" anchor="t" anchorCtr="0">
            <a:noAutofit/>
          </a:bodyPr>
          <a:lstStyle/>
          <a:p>
            <a:endParaRPr sz="900">
              <a:solidFill>
                <a:schemeClr val="dk1"/>
              </a:solidFill>
              <a:latin typeface="Calibri"/>
              <a:ea typeface="Calibri"/>
              <a:cs typeface="Calibri"/>
              <a:sym typeface="Calibri"/>
            </a:endParaRPr>
          </a:p>
        </p:txBody>
      </p:sp>
      <p:sp>
        <p:nvSpPr>
          <p:cNvPr id="9" name="Google Shape;94;p13">
            <a:extLst>
              <a:ext uri="{FF2B5EF4-FFF2-40B4-BE49-F238E27FC236}">
                <a16:creationId xmlns:a16="http://schemas.microsoft.com/office/drawing/2014/main" id="{DC283776-B5A6-41B2-EE1D-B2CE92601B0E}"/>
              </a:ext>
            </a:extLst>
          </p:cNvPr>
          <p:cNvSpPr/>
          <p:nvPr/>
        </p:nvSpPr>
        <p:spPr>
          <a:xfrm rot="-5400000">
            <a:off x="7232793" y="1123335"/>
            <a:ext cx="1468970" cy="2066731"/>
          </a:xfrm>
          <a:custGeom>
            <a:avLst/>
            <a:gdLst/>
            <a:ahLst/>
            <a:cxnLst/>
            <a:rect l="l" t="t" r="r" b="b"/>
            <a:pathLst>
              <a:path w="2937939" h="4133462" extrusionOk="0">
                <a:moveTo>
                  <a:pt x="0" y="0"/>
                </a:moveTo>
                <a:lnTo>
                  <a:pt x="2937939" y="0"/>
                </a:lnTo>
                <a:lnTo>
                  <a:pt x="2937939" y="4133462"/>
                </a:lnTo>
                <a:lnTo>
                  <a:pt x="0" y="4133462"/>
                </a:lnTo>
                <a:lnTo>
                  <a:pt x="0" y="0"/>
                </a:lnTo>
                <a:close/>
              </a:path>
            </a:pathLst>
          </a:custGeom>
          <a:blipFill rotWithShape="1">
            <a:blip r:embed="rId3">
              <a:alphaModFix/>
            </a:blip>
            <a:stretch>
              <a:fillRect l="-107387"/>
            </a:stretch>
          </a:blipFill>
          <a:ln>
            <a:noFill/>
          </a:ln>
        </p:spPr>
        <p:txBody>
          <a:bodyPr spcFirstLastPara="1" wrap="square" lIns="45713" tIns="22850" rIns="45713" bIns="22850" anchor="t" anchorCtr="0">
            <a:noAutofit/>
          </a:bodyPr>
          <a:lstStyle/>
          <a:p>
            <a:endParaRPr sz="900">
              <a:solidFill>
                <a:schemeClr val="dk1"/>
              </a:solidFill>
              <a:latin typeface="Calibri"/>
              <a:ea typeface="Calibri"/>
              <a:cs typeface="Calibri"/>
              <a:sym typeface="Calibri"/>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name="Slide 19">
    <p:spTree>
      <p:nvGrpSpPr>
        <p:cNvPr id="1" name=""/>
        <p:cNvGrpSpPr/>
        <p:nvPr/>
      </p:nvGrpSpPr>
      <p:grpSpPr>
        <a:xfrm>
          <a:off x="0" y="0"/>
          <a:ext cx="0" cy="0"/>
          <a:chOff x="0" y="0"/>
          <a:chExt cx="0" cy="0"/>
        </a:xfrm>
      </p:grpSpPr>
      <p:sp>
        <p:nvSpPr>
          <p:cNvPr id="2" name="Text 0"/>
          <p:cNvSpPr/>
          <p:nvPr/>
        </p:nvSpPr>
        <p:spPr>
          <a:xfrm>
            <a:off x="457200" y="930614"/>
            <a:ext cx="8229600" cy="914400"/>
          </a:xfrm>
          <a:prstGeom prst="rect">
            <a:avLst/>
          </a:prstGeom>
          <a:noFill/>
          <a:ln/>
        </p:spPr>
        <p:txBody>
          <a:bodyPr wrap="square" rtlCol="0" anchor="ctr"/>
          <a:lstStyle/>
          <a:p>
            <a:pPr marL="0" indent="0">
              <a:buNone/>
            </a:pPr>
            <a:r>
              <a:rPr lang="en-US" sz="2800" b="1" dirty="0">
                <a:solidFill>
                  <a:srgbClr val="363636"/>
                </a:solidFill>
                <a:latin typeface="Arial" pitchFamily="34" charset="0"/>
                <a:ea typeface="Arial" pitchFamily="34" charset="-122"/>
                <a:cs typeface="Arial" pitchFamily="34" charset="-120"/>
              </a:rPr>
              <a:t>Epistemic Justice: Definition and Goals</a:t>
            </a:r>
            <a:endParaRPr lang="en-US" sz="2800" dirty="0"/>
          </a:p>
        </p:txBody>
      </p:sp>
      <p:sp>
        <p:nvSpPr>
          <p:cNvPr id="3" name="Text 1"/>
          <p:cNvSpPr/>
          <p:nvPr/>
        </p:nvSpPr>
        <p:spPr>
          <a:xfrm>
            <a:off x="457200" y="2016868"/>
            <a:ext cx="8229600" cy="3743852"/>
          </a:xfrm>
          <a:prstGeom prst="rect">
            <a:avLst/>
          </a:prstGeom>
          <a:noFill/>
          <a:ln/>
        </p:spPr>
        <p:txBody>
          <a:bodyPr wrap="square" rtlCol="0" anchor="t"/>
          <a:lstStyle/>
          <a:p>
            <a:pPr marL="342900" indent="-342900">
              <a:lnSpc>
                <a:spcPts val="2000"/>
              </a:lnSpc>
              <a:spcAft>
                <a:spcPts val="1800"/>
              </a:spcAft>
              <a:buSzPct val="100000"/>
              <a:buChar char="•"/>
            </a:pPr>
            <a:r>
              <a:rPr lang="en-US" sz="1800" dirty="0">
                <a:solidFill>
                  <a:srgbClr val="444444"/>
                </a:solidFill>
                <a:latin typeface="Arial" pitchFamily="34" charset="0"/>
                <a:ea typeface="Arial" pitchFamily="34" charset="-122"/>
                <a:cs typeface="Arial" pitchFamily="34" charset="-120"/>
              </a:rPr>
              <a:t>Equality in production, recognition, and consumption of knowledge.</a:t>
            </a:r>
            <a:endParaRPr lang="en-US" sz="1800" dirty="0"/>
          </a:p>
          <a:p>
            <a:pPr marL="342900" indent="-342900">
              <a:lnSpc>
                <a:spcPts val="2000"/>
              </a:lnSpc>
              <a:spcAft>
                <a:spcPts val="1800"/>
              </a:spcAft>
              <a:buSzPct val="100000"/>
              <a:buChar char="•"/>
            </a:pPr>
            <a:r>
              <a:rPr lang="en-US" sz="1800" dirty="0">
                <a:solidFill>
                  <a:srgbClr val="444444"/>
                </a:solidFill>
                <a:latin typeface="Arial" pitchFamily="34" charset="0"/>
                <a:ea typeface="Arial" pitchFamily="34" charset="-122"/>
                <a:cs typeface="Arial" pitchFamily="34" charset="-120"/>
              </a:rPr>
              <a:t>Validates diverse perspectives and marginalized voices.</a:t>
            </a:r>
            <a:endParaRPr lang="en-US" sz="1800" dirty="0"/>
          </a:p>
          <a:p>
            <a:pPr marL="342900" indent="-342900">
              <a:lnSpc>
                <a:spcPts val="2000"/>
              </a:lnSpc>
              <a:spcAft>
                <a:spcPts val="1800"/>
              </a:spcAft>
              <a:buSzPct val="100000"/>
              <a:buChar char="•"/>
            </a:pPr>
            <a:r>
              <a:rPr lang="en-US" sz="1800" dirty="0">
                <a:solidFill>
                  <a:srgbClr val="444444"/>
                </a:solidFill>
                <a:latin typeface="Arial" pitchFamily="34" charset="0"/>
                <a:ea typeface="Arial" pitchFamily="34" charset="-122"/>
                <a:cs typeface="Arial" pitchFamily="34" charset="-120"/>
              </a:rPr>
              <a:t>Addresses epistemic harms and breaches of epistemic duties.</a:t>
            </a:r>
            <a:endParaRPr lang="en-US" sz="1800" dirty="0"/>
          </a:p>
          <a:p>
            <a:pPr marL="342900" indent="-342900">
              <a:lnSpc>
                <a:spcPts val="2000"/>
              </a:lnSpc>
              <a:spcAft>
                <a:spcPts val="1800"/>
              </a:spcAft>
              <a:buSzPct val="100000"/>
              <a:buChar char="•"/>
            </a:pPr>
            <a:r>
              <a:rPr lang="en-US" sz="1800" dirty="0">
                <a:solidFill>
                  <a:srgbClr val="444444"/>
                </a:solidFill>
                <a:latin typeface="Arial" pitchFamily="34" charset="0"/>
                <a:ea typeface="Arial" pitchFamily="34" charset="-122"/>
                <a:cs typeface="Arial" pitchFamily="34" charset="-120"/>
              </a:rPr>
              <a:t>Supports inclusive, empowering educational practices and policies.</a:t>
            </a:r>
            <a:endParaRPr lang="en-US" sz="1800"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name="Slide 20">
    <p:spTree>
      <p:nvGrpSpPr>
        <p:cNvPr id="1" name=""/>
        <p:cNvGrpSpPr/>
        <p:nvPr/>
      </p:nvGrpSpPr>
      <p:grpSpPr>
        <a:xfrm>
          <a:off x="0" y="0"/>
          <a:ext cx="0" cy="0"/>
          <a:chOff x="0" y="0"/>
          <a:chExt cx="0" cy="0"/>
        </a:xfrm>
      </p:grpSpPr>
      <p:sp>
        <p:nvSpPr>
          <p:cNvPr id="2" name="Text 0"/>
          <p:cNvSpPr/>
          <p:nvPr/>
        </p:nvSpPr>
        <p:spPr>
          <a:xfrm>
            <a:off x="457200" y="1209480"/>
            <a:ext cx="8229600" cy="914400"/>
          </a:xfrm>
          <a:prstGeom prst="rect">
            <a:avLst/>
          </a:prstGeom>
          <a:noFill/>
          <a:ln/>
        </p:spPr>
        <p:txBody>
          <a:bodyPr wrap="square" rtlCol="0" anchor="ctr"/>
          <a:lstStyle/>
          <a:p>
            <a:pPr marL="0" indent="0">
              <a:buNone/>
            </a:pPr>
            <a:r>
              <a:rPr lang="en-US" sz="2800" b="1" dirty="0">
                <a:solidFill>
                  <a:srgbClr val="363636"/>
                </a:solidFill>
                <a:latin typeface="Arial" pitchFamily="34" charset="0"/>
                <a:ea typeface="Arial" pitchFamily="34" charset="-122"/>
                <a:cs typeface="Arial" pitchFamily="34" charset="-120"/>
              </a:rPr>
              <a:t>Echo Chambers: Positive and Negative Dimensions</a:t>
            </a:r>
            <a:endParaRPr lang="en-US" sz="2800" dirty="0"/>
          </a:p>
        </p:txBody>
      </p:sp>
      <p:sp>
        <p:nvSpPr>
          <p:cNvPr id="3" name="Text 1"/>
          <p:cNvSpPr/>
          <p:nvPr/>
        </p:nvSpPr>
        <p:spPr>
          <a:xfrm>
            <a:off x="457200" y="2438400"/>
            <a:ext cx="8229600" cy="3322320"/>
          </a:xfrm>
          <a:prstGeom prst="rect">
            <a:avLst/>
          </a:prstGeom>
          <a:noFill/>
          <a:ln/>
        </p:spPr>
        <p:txBody>
          <a:bodyPr wrap="square" rtlCol="0" anchor="t"/>
          <a:lstStyle/>
          <a:p>
            <a:pPr marL="342900" indent="-342900">
              <a:lnSpc>
                <a:spcPts val="2000"/>
              </a:lnSpc>
              <a:spcAft>
                <a:spcPts val="1800"/>
              </a:spcAft>
              <a:buSzPct val="100000"/>
              <a:buChar char="•"/>
            </a:pPr>
            <a:r>
              <a:rPr lang="en-US" sz="1800" dirty="0">
                <a:solidFill>
                  <a:srgbClr val="444444"/>
                </a:solidFill>
                <a:latin typeface="Arial" pitchFamily="34" charset="0"/>
                <a:ea typeface="Arial" pitchFamily="34" charset="-122"/>
                <a:cs typeface="Arial" pitchFamily="34" charset="-120"/>
              </a:rPr>
              <a:t>Echo chambers traditionally seen as reinforcing homogeneous beliefs.</a:t>
            </a:r>
            <a:endParaRPr lang="en-US" sz="1800" dirty="0"/>
          </a:p>
          <a:p>
            <a:pPr marL="342900" indent="-342900">
              <a:lnSpc>
                <a:spcPts val="2000"/>
              </a:lnSpc>
              <a:spcAft>
                <a:spcPts val="1800"/>
              </a:spcAft>
              <a:buSzPct val="100000"/>
              <a:buChar char="•"/>
            </a:pPr>
            <a:r>
              <a:rPr lang="en-US" sz="1800" dirty="0">
                <a:solidFill>
                  <a:srgbClr val="444444"/>
                </a:solidFill>
                <a:latin typeface="Arial" pitchFamily="34" charset="0"/>
                <a:ea typeface="Arial" pitchFamily="34" charset="-122"/>
                <a:cs typeface="Arial" pitchFamily="34" charset="-120"/>
              </a:rPr>
              <a:t>'Good echo chambers' can foster survival and resistance echoing.</a:t>
            </a:r>
            <a:endParaRPr lang="en-US" sz="1800" dirty="0"/>
          </a:p>
          <a:p>
            <a:pPr marL="342900" indent="-342900">
              <a:lnSpc>
                <a:spcPts val="2000"/>
              </a:lnSpc>
              <a:spcAft>
                <a:spcPts val="1800"/>
              </a:spcAft>
              <a:buSzPct val="100000"/>
              <a:buChar char="•"/>
            </a:pPr>
            <a:r>
              <a:rPr lang="en-US" sz="1800" dirty="0">
                <a:solidFill>
                  <a:srgbClr val="444444"/>
                </a:solidFill>
                <a:latin typeface="Arial" pitchFamily="34" charset="0"/>
                <a:ea typeface="Arial" pitchFamily="34" charset="-122"/>
                <a:cs typeface="Arial" pitchFamily="34" charset="-120"/>
              </a:rPr>
              <a:t>“Survival echoing” sustains self-trust under gaslighting pressures.</a:t>
            </a:r>
            <a:endParaRPr lang="en-US" sz="1800" dirty="0"/>
          </a:p>
          <a:p>
            <a:pPr marL="342900" indent="-342900">
              <a:lnSpc>
                <a:spcPts val="2000"/>
              </a:lnSpc>
              <a:spcAft>
                <a:spcPts val="1800"/>
              </a:spcAft>
              <a:buSzPct val="100000"/>
              <a:buChar char="•"/>
            </a:pPr>
            <a:r>
              <a:rPr lang="en-US" sz="1800" dirty="0">
                <a:solidFill>
                  <a:srgbClr val="444444"/>
                </a:solidFill>
                <a:latin typeface="Arial" pitchFamily="34" charset="0"/>
                <a:ea typeface="Arial" pitchFamily="34" charset="-122"/>
                <a:cs typeface="Arial" pitchFamily="34" charset="-120"/>
              </a:rPr>
              <a:t>“Resistance echoing” actively challenges oppressive epistemic structures.</a:t>
            </a:r>
            <a:endParaRPr lang="en-US" sz="1800"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name="Slide 21">
    <p:spTree>
      <p:nvGrpSpPr>
        <p:cNvPr id="1" name=""/>
        <p:cNvGrpSpPr/>
        <p:nvPr/>
      </p:nvGrpSpPr>
      <p:grpSpPr>
        <a:xfrm>
          <a:off x="0" y="0"/>
          <a:ext cx="0" cy="0"/>
          <a:chOff x="0" y="0"/>
          <a:chExt cx="0" cy="0"/>
        </a:xfrm>
      </p:grpSpPr>
      <p:sp>
        <p:nvSpPr>
          <p:cNvPr id="2" name="Text 0"/>
          <p:cNvSpPr/>
          <p:nvPr/>
        </p:nvSpPr>
        <p:spPr>
          <a:xfrm>
            <a:off x="457200" y="839822"/>
            <a:ext cx="8229600" cy="914400"/>
          </a:xfrm>
          <a:prstGeom prst="rect">
            <a:avLst/>
          </a:prstGeom>
          <a:noFill/>
          <a:ln/>
        </p:spPr>
        <p:txBody>
          <a:bodyPr wrap="square" rtlCol="0" anchor="ctr"/>
          <a:lstStyle/>
          <a:p>
            <a:pPr marL="0" indent="0">
              <a:buNone/>
            </a:pPr>
            <a:r>
              <a:rPr lang="en-US" sz="2800" b="1" dirty="0">
                <a:solidFill>
                  <a:srgbClr val="363636"/>
                </a:solidFill>
                <a:latin typeface="Arial" pitchFamily="34" charset="0"/>
                <a:ea typeface="Arial" pitchFamily="34" charset="-122"/>
                <a:cs typeface="Arial" pitchFamily="34" charset="-120"/>
              </a:rPr>
              <a:t>Applying Echo Chamber Theory in Schools</a:t>
            </a:r>
            <a:endParaRPr lang="en-US" sz="2800" dirty="0"/>
          </a:p>
        </p:txBody>
      </p:sp>
      <p:sp>
        <p:nvSpPr>
          <p:cNvPr id="3" name="Text 1"/>
          <p:cNvSpPr/>
          <p:nvPr/>
        </p:nvSpPr>
        <p:spPr>
          <a:xfrm>
            <a:off x="457200" y="2007140"/>
            <a:ext cx="8229600" cy="3753580"/>
          </a:xfrm>
          <a:prstGeom prst="rect">
            <a:avLst/>
          </a:prstGeom>
          <a:noFill/>
          <a:ln/>
        </p:spPr>
        <p:txBody>
          <a:bodyPr wrap="square" rtlCol="0" anchor="t"/>
          <a:lstStyle/>
          <a:p>
            <a:pPr marL="342900" indent="-342900">
              <a:lnSpc>
                <a:spcPts val="2000"/>
              </a:lnSpc>
              <a:spcAft>
                <a:spcPts val="1800"/>
              </a:spcAft>
              <a:buSzPct val="100000"/>
              <a:buChar char="•"/>
            </a:pPr>
            <a:r>
              <a:rPr lang="en-US" sz="1800" dirty="0">
                <a:solidFill>
                  <a:srgbClr val="444444"/>
                </a:solidFill>
                <a:latin typeface="Arial" pitchFamily="34" charset="0"/>
                <a:ea typeface="Arial" pitchFamily="34" charset="-122"/>
                <a:cs typeface="Arial" pitchFamily="34" charset="-120"/>
              </a:rPr>
              <a:t>Build supportive networks affirming students' and teachers' experiences.</a:t>
            </a:r>
            <a:endParaRPr lang="en-US" sz="1800" dirty="0"/>
          </a:p>
          <a:p>
            <a:pPr marL="342900" indent="-342900">
              <a:lnSpc>
                <a:spcPts val="2000"/>
              </a:lnSpc>
              <a:spcAft>
                <a:spcPts val="1800"/>
              </a:spcAft>
              <a:buSzPct val="100000"/>
              <a:buChar char="•"/>
            </a:pPr>
            <a:r>
              <a:rPr lang="en-US" sz="1800" dirty="0">
                <a:solidFill>
                  <a:srgbClr val="444444"/>
                </a:solidFill>
                <a:latin typeface="Arial" pitchFamily="34" charset="0"/>
                <a:ea typeface="Arial" pitchFamily="34" charset="-122"/>
                <a:cs typeface="Arial" pitchFamily="34" charset="-120"/>
              </a:rPr>
              <a:t>Create safe spaces to resist structural epistemic pressures.</a:t>
            </a:r>
            <a:endParaRPr lang="en-US" sz="1800" dirty="0"/>
          </a:p>
          <a:p>
            <a:pPr marL="342900" indent="-342900">
              <a:lnSpc>
                <a:spcPts val="2000"/>
              </a:lnSpc>
              <a:spcAft>
                <a:spcPts val="1800"/>
              </a:spcAft>
              <a:buSzPct val="100000"/>
              <a:buChar char="•"/>
            </a:pPr>
            <a:r>
              <a:rPr lang="en-US" sz="1800" dirty="0">
                <a:solidFill>
                  <a:srgbClr val="444444"/>
                </a:solidFill>
                <a:latin typeface="Arial" pitchFamily="34" charset="0"/>
                <a:ea typeface="Arial" pitchFamily="34" charset="-122"/>
                <a:cs typeface="Arial" pitchFamily="34" charset="-120"/>
              </a:rPr>
              <a:t>Encourage collective reflection and dialogue to confront disinformation.</a:t>
            </a:r>
            <a:endParaRPr lang="en-US" sz="1800" dirty="0"/>
          </a:p>
          <a:p>
            <a:pPr marL="342900" indent="-342900">
              <a:lnSpc>
                <a:spcPts val="2000"/>
              </a:lnSpc>
              <a:spcAft>
                <a:spcPts val="1800"/>
              </a:spcAft>
              <a:buSzPct val="100000"/>
              <a:buChar char="•"/>
            </a:pPr>
            <a:r>
              <a:rPr lang="en-US" sz="1800" dirty="0">
                <a:solidFill>
                  <a:srgbClr val="444444"/>
                </a:solidFill>
                <a:latin typeface="Arial" pitchFamily="34" charset="0"/>
                <a:ea typeface="Arial" pitchFamily="34" charset="-122"/>
                <a:cs typeface="Arial" pitchFamily="34" charset="-120"/>
              </a:rPr>
              <a:t>Use echo chambers strategically to promote truth and inclusivity.</a:t>
            </a:r>
            <a:endParaRPr lang="en-US" sz="1800"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name="Slide 22">
    <p:spTree>
      <p:nvGrpSpPr>
        <p:cNvPr id="1" name=""/>
        <p:cNvGrpSpPr/>
        <p:nvPr/>
      </p:nvGrpSpPr>
      <p:grpSpPr>
        <a:xfrm>
          <a:off x="0" y="0"/>
          <a:ext cx="0" cy="0"/>
          <a:chOff x="0" y="0"/>
          <a:chExt cx="0" cy="0"/>
        </a:xfrm>
      </p:grpSpPr>
      <p:sp>
        <p:nvSpPr>
          <p:cNvPr id="2" name="Text 0"/>
          <p:cNvSpPr/>
          <p:nvPr/>
        </p:nvSpPr>
        <p:spPr>
          <a:xfrm>
            <a:off x="457200" y="1125170"/>
            <a:ext cx="8229600" cy="914400"/>
          </a:xfrm>
          <a:prstGeom prst="rect">
            <a:avLst/>
          </a:prstGeom>
          <a:noFill/>
          <a:ln/>
        </p:spPr>
        <p:txBody>
          <a:bodyPr wrap="square" rtlCol="0" anchor="ctr"/>
          <a:lstStyle/>
          <a:p>
            <a:pPr marL="0" indent="0">
              <a:buNone/>
            </a:pPr>
            <a:r>
              <a:rPr lang="en-US" sz="2800" b="1" dirty="0">
                <a:solidFill>
                  <a:srgbClr val="363636"/>
                </a:solidFill>
                <a:latin typeface="Arial" pitchFamily="34" charset="0"/>
                <a:ea typeface="Arial" pitchFamily="34" charset="-122"/>
                <a:cs typeface="Arial" pitchFamily="34" charset="-120"/>
              </a:rPr>
              <a:t>Strategies for School Leaders to Promote Epistemic Justice</a:t>
            </a:r>
            <a:endParaRPr lang="en-US" sz="2800" dirty="0"/>
          </a:p>
        </p:txBody>
      </p:sp>
      <p:sp>
        <p:nvSpPr>
          <p:cNvPr id="3" name="Text 1"/>
          <p:cNvSpPr/>
          <p:nvPr/>
        </p:nvSpPr>
        <p:spPr>
          <a:xfrm>
            <a:off x="457200" y="2451370"/>
            <a:ext cx="8229600" cy="3309350"/>
          </a:xfrm>
          <a:prstGeom prst="rect">
            <a:avLst/>
          </a:prstGeom>
          <a:noFill/>
          <a:ln/>
        </p:spPr>
        <p:txBody>
          <a:bodyPr wrap="square" rtlCol="0" anchor="t"/>
          <a:lstStyle/>
          <a:p>
            <a:pPr marL="342900" indent="-342900">
              <a:lnSpc>
                <a:spcPts val="2000"/>
              </a:lnSpc>
              <a:spcAft>
                <a:spcPts val="1800"/>
              </a:spcAft>
              <a:buSzPct val="100000"/>
              <a:buChar char="•"/>
            </a:pPr>
            <a:r>
              <a:rPr lang="en-US" sz="1800" dirty="0">
                <a:solidFill>
                  <a:srgbClr val="444444"/>
                </a:solidFill>
                <a:latin typeface="Arial" pitchFamily="34" charset="0"/>
                <a:ea typeface="Arial" pitchFamily="34" charset="-122"/>
                <a:cs typeface="Arial" pitchFamily="34" charset="-120"/>
              </a:rPr>
              <a:t>Lead by example: transparency, accountability, and responsible communication.</a:t>
            </a:r>
            <a:endParaRPr lang="en-US" sz="1800" dirty="0"/>
          </a:p>
          <a:p>
            <a:pPr marL="342900" indent="-342900">
              <a:lnSpc>
                <a:spcPts val="2000"/>
              </a:lnSpc>
              <a:spcAft>
                <a:spcPts val="1800"/>
              </a:spcAft>
              <a:buSzPct val="100000"/>
              <a:buChar char="•"/>
            </a:pPr>
            <a:r>
              <a:rPr lang="en-US" sz="1800" dirty="0">
                <a:solidFill>
                  <a:srgbClr val="444444"/>
                </a:solidFill>
                <a:latin typeface="Arial" pitchFamily="34" charset="0"/>
                <a:ea typeface="Arial" pitchFamily="34" charset="-122"/>
                <a:cs typeface="Arial" pitchFamily="34" charset="-120"/>
              </a:rPr>
              <a:t>Identify and address epistemic wrongs and harms in the school.</a:t>
            </a:r>
            <a:endParaRPr lang="en-US" sz="1800" dirty="0"/>
          </a:p>
          <a:p>
            <a:pPr marL="342900" indent="-342900">
              <a:lnSpc>
                <a:spcPts val="2000"/>
              </a:lnSpc>
              <a:spcAft>
                <a:spcPts val="1800"/>
              </a:spcAft>
              <a:buSzPct val="100000"/>
              <a:buChar char="•"/>
            </a:pPr>
            <a:r>
              <a:rPr lang="en-US" sz="1800" dirty="0">
                <a:solidFill>
                  <a:srgbClr val="444444"/>
                </a:solidFill>
                <a:latin typeface="Arial" pitchFamily="34" charset="0"/>
                <a:ea typeface="Arial" pitchFamily="34" charset="-122"/>
                <a:cs typeface="Arial" pitchFamily="34" charset="-120"/>
              </a:rPr>
              <a:t>Reform curriculum and assessment to include diverse knowledge systems.</a:t>
            </a:r>
            <a:endParaRPr lang="en-US" sz="1800" dirty="0"/>
          </a:p>
          <a:p>
            <a:pPr marL="342900" indent="-342900">
              <a:lnSpc>
                <a:spcPts val="2000"/>
              </a:lnSpc>
              <a:spcAft>
                <a:spcPts val="1800"/>
              </a:spcAft>
              <a:buSzPct val="100000"/>
              <a:buChar char="•"/>
            </a:pPr>
            <a:r>
              <a:rPr lang="en-US" sz="1800" dirty="0">
                <a:solidFill>
                  <a:srgbClr val="444444"/>
                </a:solidFill>
                <a:latin typeface="Arial" pitchFamily="34" charset="0"/>
                <a:ea typeface="Arial" pitchFamily="34" charset="-122"/>
                <a:cs typeface="Arial" pitchFamily="34" charset="-120"/>
              </a:rPr>
              <a:t>Support teacher and student participation in decision-making equally.</a:t>
            </a:r>
            <a:endParaRPr lang="en-US" sz="1800"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name="Slide 23">
    <p:spTree>
      <p:nvGrpSpPr>
        <p:cNvPr id="1" name=""/>
        <p:cNvGrpSpPr/>
        <p:nvPr/>
      </p:nvGrpSpPr>
      <p:grpSpPr>
        <a:xfrm>
          <a:off x="0" y="0"/>
          <a:ext cx="0" cy="0"/>
          <a:chOff x="0" y="0"/>
          <a:chExt cx="0" cy="0"/>
        </a:xfrm>
      </p:grpSpPr>
      <p:sp>
        <p:nvSpPr>
          <p:cNvPr id="2" name="Text 0"/>
          <p:cNvSpPr/>
          <p:nvPr/>
        </p:nvSpPr>
        <p:spPr>
          <a:xfrm>
            <a:off x="457200" y="1034378"/>
            <a:ext cx="8229600" cy="914400"/>
          </a:xfrm>
          <a:prstGeom prst="rect">
            <a:avLst/>
          </a:prstGeom>
          <a:noFill/>
          <a:ln/>
        </p:spPr>
        <p:txBody>
          <a:bodyPr wrap="square" rtlCol="0" anchor="ctr"/>
          <a:lstStyle/>
          <a:p>
            <a:pPr marL="0" indent="0">
              <a:buNone/>
            </a:pPr>
            <a:r>
              <a:rPr lang="en-US" sz="2800" b="1" dirty="0">
                <a:solidFill>
                  <a:srgbClr val="363636"/>
                </a:solidFill>
                <a:latin typeface="Arial" pitchFamily="34" charset="0"/>
                <a:ea typeface="Arial" pitchFamily="34" charset="-122"/>
                <a:cs typeface="Arial" pitchFamily="34" charset="-120"/>
              </a:rPr>
              <a:t>Tackling Gaslighting: School-Level Interventions</a:t>
            </a:r>
            <a:endParaRPr lang="en-US" sz="2800" dirty="0"/>
          </a:p>
        </p:txBody>
      </p:sp>
      <p:sp>
        <p:nvSpPr>
          <p:cNvPr id="3" name="Text 1"/>
          <p:cNvSpPr/>
          <p:nvPr/>
        </p:nvSpPr>
        <p:spPr>
          <a:xfrm>
            <a:off x="457200" y="2256816"/>
            <a:ext cx="8229600" cy="3503903"/>
          </a:xfrm>
          <a:prstGeom prst="rect">
            <a:avLst/>
          </a:prstGeom>
          <a:noFill/>
          <a:ln/>
        </p:spPr>
        <p:txBody>
          <a:bodyPr wrap="square" rtlCol="0" anchor="t"/>
          <a:lstStyle/>
          <a:p>
            <a:pPr marL="342900" indent="-342900">
              <a:lnSpc>
                <a:spcPts val="2000"/>
              </a:lnSpc>
              <a:spcAft>
                <a:spcPts val="1800"/>
              </a:spcAft>
              <a:buSzPct val="100000"/>
              <a:buChar char="•"/>
            </a:pPr>
            <a:r>
              <a:rPr lang="en-US" sz="1800" dirty="0">
                <a:solidFill>
                  <a:srgbClr val="444444"/>
                </a:solidFill>
                <a:latin typeface="Arial" pitchFamily="34" charset="0"/>
                <a:ea typeface="Arial" pitchFamily="34" charset="-122"/>
                <a:cs typeface="Arial" pitchFamily="34" charset="-120"/>
              </a:rPr>
              <a:t>Develop policies recognizing different forms of gaslighting.</a:t>
            </a:r>
            <a:endParaRPr lang="en-US" sz="1800" dirty="0"/>
          </a:p>
          <a:p>
            <a:pPr marL="342900" indent="-342900">
              <a:lnSpc>
                <a:spcPts val="2000"/>
              </a:lnSpc>
              <a:spcAft>
                <a:spcPts val="1800"/>
              </a:spcAft>
              <a:buSzPct val="100000"/>
              <a:buChar char="•"/>
            </a:pPr>
            <a:r>
              <a:rPr lang="en-US" sz="1800" dirty="0">
                <a:solidFill>
                  <a:srgbClr val="444444"/>
                </a:solidFill>
                <a:latin typeface="Arial" pitchFamily="34" charset="0"/>
                <a:ea typeface="Arial" pitchFamily="34" charset="-122"/>
                <a:cs typeface="Arial" pitchFamily="34" charset="-120"/>
              </a:rPr>
              <a:t>Provide training for staff on identifying and countering manipulative communication.</a:t>
            </a:r>
            <a:endParaRPr lang="en-US" sz="1800" dirty="0"/>
          </a:p>
          <a:p>
            <a:pPr marL="342900" indent="-342900">
              <a:lnSpc>
                <a:spcPts val="2000"/>
              </a:lnSpc>
              <a:spcAft>
                <a:spcPts val="1800"/>
              </a:spcAft>
              <a:buSzPct val="100000"/>
              <a:buChar char="•"/>
            </a:pPr>
            <a:r>
              <a:rPr lang="en-US" sz="1800" dirty="0">
                <a:solidFill>
                  <a:srgbClr val="444444"/>
                </a:solidFill>
                <a:latin typeface="Arial" pitchFamily="34" charset="0"/>
                <a:ea typeface="Arial" pitchFamily="34" charset="-122"/>
                <a:cs typeface="Arial" pitchFamily="34" charset="-120"/>
              </a:rPr>
              <a:t>Support victims through counseling and validation of experiences.</a:t>
            </a:r>
            <a:endParaRPr lang="en-US" sz="1800" dirty="0"/>
          </a:p>
          <a:p>
            <a:pPr marL="342900" indent="-342900">
              <a:lnSpc>
                <a:spcPts val="2000"/>
              </a:lnSpc>
              <a:spcAft>
                <a:spcPts val="1800"/>
              </a:spcAft>
              <a:buSzPct val="100000"/>
              <a:buChar char="•"/>
            </a:pPr>
            <a:r>
              <a:rPr lang="en-US" sz="1800" dirty="0">
                <a:solidFill>
                  <a:srgbClr val="444444"/>
                </a:solidFill>
                <a:latin typeface="Arial" pitchFamily="34" charset="0"/>
                <a:ea typeface="Arial" pitchFamily="34" charset="-122"/>
                <a:cs typeface="Arial" pitchFamily="34" charset="-120"/>
              </a:rPr>
              <a:t>Establish reporting and feedback mechanisms ensuring accountability.</a:t>
            </a:r>
            <a:endParaRPr lang="en-US" sz="1800"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name="Slide 24">
    <p:spTree>
      <p:nvGrpSpPr>
        <p:cNvPr id="1" name=""/>
        <p:cNvGrpSpPr/>
        <p:nvPr/>
      </p:nvGrpSpPr>
      <p:grpSpPr>
        <a:xfrm>
          <a:off x="0" y="0"/>
          <a:ext cx="0" cy="0"/>
          <a:chOff x="0" y="0"/>
          <a:chExt cx="0" cy="0"/>
        </a:xfrm>
      </p:grpSpPr>
      <p:sp>
        <p:nvSpPr>
          <p:cNvPr id="2" name="Text 0"/>
          <p:cNvSpPr/>
          <p:nvPr/>
        </p:nvSpPr>
        <p:spPr>
          <a:xfrm>
            <a:off x="457200" y="1319726"/>
            <a:ext cx="8229600" cy="914400"/>
          </a:xfrm>
          <a:prstGeom prst="rect">
            <a:avLst/>
          </a:prstGeom>
          <a:noFill/>
          <a:ln/>
        </p:spPr>
        <p:txBody>
          <a:bodyPr wrap="square" rtlCol="0" anchor="ctr"/>
          <a:lstStyle/>
          <a:p>
            <a:pPr marL="0" indent="0">
              <a:buNone/>
            </a:pPr>
            <a:r>
              <a:rPr lang="en-US" sz="2800" b="1" dirty="0">
                <a:solidFill>
                  <a:srgbClr val="363636"/>
                </a:solidFill>
                <a:latin typeface="Arial" pitchFamily="34" charset="0"/>
                <a:ea typeface="Arial" pitchFamily="34" charset="-122"/>
                <a:cs typeface="Arial" pitchFamily="34" charset="-120"/>
              </a:rPr>
              <a:t>Fostering Critical Pedagogy in the Post-Truth Era</a:t>
            </a:r>
            <a:endParaRPr lang="en-US" sz="2800" dirty="0"/>
          </a:p>
        </p:txBody>
      </p:sp>
      <p:sp>
        <p:nvSpPr>
          <p:cNvPr id="3" name="Text 1"/>
          <p:cNvSpPr/>
          <p:nvPr/>
        </p:nvSpPr>
        <p:spPr>
          <a:xfrm>
            <a:off x="457200" y="2665378"/>
            <a:ext cx="8229600" cy="3095341"/>
          </a:xfrm>
          <a:prstGeom prst="rect">
            <a:avLst/>
          </a:prstGeom>
          <a:noFill/>
          <a:ln/>
        </p:spPr>
        <p:txBody>
          <a:bodyPr wrap="square" rtlCol="0" anchor="t"/>
          <a:lstStyle/>
          <a:p>
            <a:pPr marL="342900" indent="-342900">
              <a:lnSpc>
                <a:spcPts val="2000"/>
              </a:lnSpc>
              <a:spcAft>
                <a:spcPts val="1800"/>
              </a:spcAft>
              <a:buSzPct val="100000"/>
              <a:buChar char="•"/>
            </a:pPr>
            <a:r>
              <a:rPr lang="en-US" sz="1800" dirty="0">
                <a:solidFill>
                  <a:srgbClr val="444444"/>
                </a:solidFill>
                <a:latin typeface="Arial" pitchFamily="34" charset="0"/>
                <a:ea typeface="Arial" pitchFamily="34" charset="-122"/>
                <a:cs typeface="Arial" pitchFamily="34" charset="-120"/>
              </a:rPr>
              <a:t>Go beyond information literacy to analyze power relations.</a:t>
            </a:r>
            <a:endParaRPr lang="en-US" sz="1800" dirty="0"/>
          </a:p>
          <a:p>
            <a:pPr marL="342900" indent="-342900">
              <a:lnSpc>
                <a:spcPts val="2000"/>
              </a:lnSpc>
              <a:spcAft>
                <a:spcPts val="1800"/>
              </a:spcAft>
              <a:buSzPct val="100000"/>
              <a:buChar char="•"/>
            </a:pPr>
            <a:r>
              <a:rPr lang="en-US" sz="1800" dirty="0">
                <a:solidFill>
                  <a:srgbClr val="444444"/>
                </a:solidFill>
                <a:latin typeface="Arial" pitchFamily="34" charset="0"/>
                <a:ea typeface="Arial" pitchFamily="34" charset="-122"/>
                <a:cs typeface="Arial" pitchFamily="34" charset="-120"/>
              </a:rPr>
              <a:t>Encourage critical thinking about sources, motives, and biases.</a:t>
            </a:r>
            <a:endParaRPr lang="en-US" sz="1800" dirty="0"/>
          </a:p>
          <a:p>
            <a:pPr marL="342900" indent="-342900">
              <a:lnSpc>
                <a:spcPts val="2000"/>
              </a:lnSpc>
              <a:spcAft>
                <a:spcPts val="1800"/>
              </a:spcAft>
              <a:buSzPct val="100000"/>
              <a:buChar char="•"/>
            </a:pPr>
            <a:r>
              <a:rPr lang="en-US" sz="1800" dirty="0">
                <a:solidFill>
                  <a:srgbClr val="444444"/>
                </a:solidFill>
                <a:latin typeface="Arial" pitchFamily="34" charset="0"/>
                <a:ea typeface="Arial" pitchFamily="34" charset="-122"/>
                <a:cs typeface="Arial" pitchFamily="34" charset="-120"/>
              </a:rPr>
              <a:t>Engage students in dialogue about democracy, truth, and ethics.</a:t>
            </a:r>
            <a:endParaRPr lang="en-US" sz="1800" dirty="0"/>
          </a:p>
          <a:p>
            <a:pPr marL="342900" indent="-342900">
              <a:lnSpc>
                <a:spcPts val="2000"/>
              </a:lnSpc>
              <a:spcAft>
                <a:spcPts val="1800"/>
              </a:spcAft>
              <a:buSzPct val="100000"/>
              <a:buChar char="•"/>
            </a:pPr>
            <a:r>
              <a:rPr lang="en-US" sz="1800" dirty="0">
                <a:solidFill>
                  <a:srgbClr val="444444"/>
                </a:solidFill>
                <a:latin typeface="Arial" pitchFamily="34" charset="0"/>
                <a:ea typeface="Arial" pitchFamily="34" charset="-122"/>
                <a:cs typeface="Arial" pitchFamily="34" charset="-120"/>
              </a:rPr>
              <a:t>Empower learners as active participants in knowledge evaluation.</a:t>
            </a:r>
            <a:endParaRPr lang="en-US" sz="1800"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name="Slide 25">
    <p:spTree>
      <p:nvGrpSpPr>
        <p:cNvPr id="1" name=""/>
        <p:cNvGrpSpPr/>
        <p:nvPr/>
      </p:nvGrpSpPr>
      <p:grpSpPr>
        <a:xfrm>
          <a:off x="0" y="0"/>
          <a:ext cx="0" cy="0"/>
          <a:chOff x="0" y="0"/>
          <a:chExt cx="0" cy="0"/>
        </a:xfrm>
      </p:grpSpPr>
      <p:sp>
        <p:nvSpPr>
          <p:cNvPr id="2" name="Text 0"/>
          <p:cNvSpPr/>
          <p:nvPr/>
        </p:nvSpPr>
        <p:spPr>
          <a:xfrm>
            <a:off x="457200" y="1060318"/>
            <a:ext cx="8229600" cy="914400"/>
          </a:xfrm>
          <a:prstGeom prst="rect">
            <a:avLst/>
          </a:prstGeom>
          <a:noFill/>
          <a:ln/>
        </p:spPr>
        <p:txBody>
          <a:bodyPr wrap="square" rtlCol="0" anchor="ctr"/>
          <a:lstStyle/>
          <a:p>
            <a:pPr marL="0" indent="0">
              <a:buNone/>
            </a:pPr>
            <a:r>
              <a:rPr lang="en-US" sz="2800" b="1" dirty="0">
                <a:solidFill>
                  <a:srgbClr val="363636"/>
                </a:solidFill>
                <a:latin typeface="Arial" pitchFamily="34" charset="0"/>
                <a:ea typeface="Arial" pitchFamily="34" charset="-122"/>
                <a:cs typeface="Arial" pitchFamily="34" charset="-120"/>
              </a:rPr>
              <a:t>Building Resilience in School Communities</a:t>
            </a:r>
            <a:endParaRPr lang="en-US" sz="2800" dirty="0"/>
          </a:p>
        </p:txBody>
      </p:sp>
      <p:sp>
        <p:nvSpPr>
          <p:cNvPr id="3" name="Text 1"/>
          <p:cNvSpPr/>
          <p:nvPr/>
        </p:nvSpPr>
        <p:spPr>
          <a:xfrm>
            <a:off x="457200" y="2178996"/>
            <a:ext cx="8229600" cy="3581724"/>
          </a:xfrm>
          <a:prstGeom prst="rect">
            <a:avLst/>
          </a:prstGeom>
          <a:noFill/>
          <a:ln/>
        </p:spPr>
        <p:txBody>
          <a:bodyPr wrap="square" rtlCol="0" anchor="t"/>
          <a:lstStyle/>
          <a:p>
            <a:pPr marL="342900" indent="-342900">
              <a:lnSpc>
                <a:spcPts val="2000"/>
              </a:lnSpc>
              <a:spcAft>
                <a:spcPts val="1800"/>
              </a:spcAft>
              <a:buSzPct val="100000"/>
              <a:buChar char="•"/>
            </a:pPr>
            <a:r>
              <a:rPr lang="en-US" sz="1800" dirty="0">
                <a:solidFill>
                  <a:srgbClr val="444444"/>
                </a:solidFill>
                <a:latin typeface="Arial" pitchFamily="34" charset="0"/>
                <a:ea typeface="Arial" pitchFamily="34" charset="-122"/>
                <a:cs typeface="Arial" pitchFamily="34" charset="-120"/>
              </a:rPr>
              <a:t>Promote trust and mutual respect among stakeholders.</a:t>
            </a:r>
            <a:endParaRPr lang="en-US" sz="1800" dirty="0"/>
          </a:p>
          <a:p>
            <a:pPr marL="342900" indent="-342900">
              <a:lnSpc>
                <a:spcPts val="2000"/>
              </a:lnSpc>
              <a:spcAft>
                <a:spcPts val="1800"/>
              </a:spcAft>
              <a:buSzPct val="100000"/>
              <a:buChar char="•"/>
            </a:pPr>
            <a:r>
              <a:rPr lang="en-US" sz="1800" dirty="0">
                <a:solidFill>
                  <a:srgbClr val="444444"/>
                </a:solidFill>
                <a:latin typeface="Arial" pitchFamily="34" charset="0"/>
                <a:ea typeface="Arial" pitchFamily="34" charset="-122"/>
                <a:cs typeface="Arial" pitchFamily="34" charset="-120"/>
              </a:rPr>
              <a:t>Encourage open, inclusive communication channels.</a:t>
            </a:r>
            <a:endParaRPr lang="en-US" sz="1800" dirty="0"/>
          </a:p>
          <a:p>
            <a:pPr marL="342900" indent="-342900">
              <a:lnSpc>
                <a:spcPts val="2000"/>
              </a:lnSpc>
              <a:spcAft>
                <a:spcPts val="1800"/>
              </a:spcAft>
              <a:buSzPct val="100000"/>
              <a:buChar char="•"/>
            </a:pPr>
            <a:r>
              <a:rPr lang="en-US" sz="1800" dirty="0">
                <a:solidFill>
                  <a:srgbClr val="444444"/>
                </a:solidFill>
                <a:latin typeface="Arial" pitchFamily="34" charset="0"/>
                <a:ea typeface="Arial" pitchFamily="34" charset="-122"/>
                <a:cs typeface="Arial" pitchFamily="34" charset="-120"/>
              </a:rPr>
              <a:t>Cultivate a culture that values epistemic diversity and equity.</a:t>
            </a:r>
            <a:endParaRPr lang="en-US" sz="1800" dirty="0"/>
          </a:p>
          <a:p>
            <a:pPr marL="342900" indent="-342900">
              <a:lnSpc>
                <a:spcPts val="2000"/>
              </a:lnSpc>
              <a:spcAft>
                <a:spcPts val="1800"/>
              </a:spcAft>
              <a:buSzPct val="100000"/>
              <a:buChar char="•"/>
            </a:pPr>
            <a:r>
              <a:rPr lang="en-US" sz="1800" dirty="0">
                <a:solidFill>
                  <a:srgbClr val="444444"/>
                </a:solidFill>
                <a:latin typeface="Arial" pitchFamily="34" charset="0"/>
                <a:ea typeface="Arial" pitchFamily="34" charset="-122"/>
                <a:cs typeface="Arial" pitchFamily="34" charset="-120"/>
              </a:rPr>
              <a:t>Prepare the community to critically engage with digital and transnational information spaces.</a:t>
            </a:r>
            <a:endParaRPr lang="en-US" sz="1800"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name="Slide 26">
    <p:spTree>
      <p:nvGrpSpPr>
        <p:cNvPr id="1" name=""/>
        <p:cNvGrpSpPr/>
        <p:nvPr/>
      </p:nvGrpSpPr>
      <p:grpSpPr>
        <a:xfrm>
          <a:off x="0" y="0"/>
          <a:ext cx="0" cy="0"/>
          <a:chOff x="0" y="0"/>
          <a:chExt cx="0" cy="0"/>
        </a:xfrm>
      </p:grpSpPr>
      <p:sp>
        <p:nvSpPr>
          <p:cNvPr id="2" name="Text 0"/>
          <p:cNvSpPr/>
          <p:nvPr/>
        </p:nvSpPr>
        <p:spPr>
          <a:xfrm>
            <a:off x="457200" y="869005"/>
            <a:ext cx="8229600" cy="914400"/>
          </a:xfrm>
          <a:prstGeom prst="rect">
            <a:avLst/>
          </a:prstGeom>
          <a:noFill/>
          <a:ln/>
        </p:spPr>
        <p:txBody>
          <a:bodyPr wrap="square" rtlCol="0" anchor="ctr"/>
          <a:lstStyle/>
          <a:p>
            <a:pPr marL="0" indent="0">
              <a:buNone/>
            </a:pPr>
            <a:r>
              <a:rPr lang="en-US" sz="2800" b="1" dirty="0">
                <a:solidFill>
                  <a:srgbClr val="363636"/>
                </a:solidFill>
                <a:latin typeface="Arial" pitchFamily="34" charset="0"/>
                <a:ea typeface="Arial" pitchFamily="34" charset="-122"/>
                <a:cs typeface="Arial" pitchFamily="34" charset="-120"/>
              </a:rPr>
              <a:t>Summary and Key Takeaways</a:t>
            </a:r>
            <a:endParaRPr lang="en-US" sz="2800" dirty="0"/>
          </a:p>
        </p:txBody>
      </p:sp>
      <p:sp>
        <p:nvSpPr>
          <p:cNvPr id="3" name="Text 1"/>
          <p:cNvSpPr/>
          <p:nvPr/>
        </p:nvSpPr>
        <p:spPr>
          <a:xfrm>
            <a:off x="457200" y="1903378"/>
            <a:ext cx="8229600" cy="3857341"/>
          </a:xfrm>
          <a:prstGeom prst="rect">
            <a:avLst/>
          </a:prstGeom>
          <a:noFill/>
          <a:ln/>
        </p:spPr>
        <p:txBody>
          <a:bodyPr wrap="square" rtlCol="0" anchor="t"/>
          <a:lstStyle/>
          <a:p>
            <a:pPr marL="342900" indent="-342900">
              <a:lnSpc>
                <a:spcPts val="2000"/>
              </a:lnSpc>
              <a:spcAft>
                <a:spcPts val="1800"/>
              </a:spcAft>
              <a:buSzPct val="100000"/>
              <a:buChar char="•"/>
            </a:pPr>
            <a:r>
              <a:rPr lang="en-US" sz="1800" dirty="0">
                <a:solidFill>
                  <a:srgbClr val="444444"/>
                </a:solidFill>
                <a:latin typeface="Arial" pitchFamily="34" charset="0"/>
                <a:ea typeface="Arial" pitchFamily="34" charset="-122"/>
                <a:cs typeface="Arial" pitchFamily="34" charset="-120"/>
              </a:rPr>
              <a:t>Disinformation and gaslighting are critical threats linked to post-truth.</a:t>
            </a:r>
            <a:endParaRPr lang="en-US" sz="1800" dirty="0"/>
          </a:p>
          <a:p>
            <a:pPr marL="342900" indent="-342900">
              <a:lnSpc>
                <a:spcPts val="2000"/>
              </a:lnSpc>
              <a:spcAft>
                <a:spcPts val="1800"/>
              </a:spcAft>
              <a:buSzPct val="100000"/>
              <a:buChar char="•"/>
            </a:pPr>
            <a:r>
              <a:rPr lang="en-US" sz="1800" dirty="0">
                <a:solidFill>
                  <a:srgbClr val="444444"/>
                </a:solidFill>
                <a:latin typeface="Arial" pitchFamily="34" charset="0"/>
                <a:ea typeface="Arial" pitchFamily="34" charset="-122"/>
                <a:cs typeface="Arial" pitchFamily="34" charset="-120"/>
              </a:rPr>
              <a:t>Schools must recognize multiple forms of gaslighting in education.</a:t>
            </a:r>
            <a:endParaRPr lang="en-US" sz="1800" dirty="0"/>
          </a:p>
          <a:p>
            <a:pPr marL="342900" indent="-342900">
              <a:lnSpc>
                <a:spcPts val="2000"/>
              </a:lnSpc>
              <a:spcAft>
                <a:spcPts val="1800"/>
              </a:spcAft>
              <a:buSzPct val="100000"/>
              <a:buChar char="•"/>
            </a:pPr>
            <a:r>
              <a:rPr lang="en-US" sz="1800" dirty="0">
                <a:solidFill>
                  <a:srgbClr val="444444"/>
                </a:solidFill>
                <a:latin typeface="Arial" pitchFamily="34" charset="0"/>
                <a:ea typeface="Arial" pitchFamily="34" charset="-122"/>
                <a:cs typeface="Arial" pitchFamily="34" charset="-120"/>
              </a:rPr>
              <a:t>Epistemic justice and healthy echo chambers are vital for resilience.</a:t>
            </a:r>
            <a:endParaRPr lang="en-US" sz="1800" dirty="0"/>
          </a:p>
          <a:p>
            <a:pPr marL="342900" indent="-342900">
              <a:lnSpc>
                <a:spcPts val="2000"/>
              </a:lnSpc>
              <a:spcAft>
                <a:spcPts val="1800"/>
              </a:spcAft>
              <a:buSzPct val="100000"/>
              <a:buChar char="•"/>
            </a:pPr>
            <a:r>
              <a:rPr lang="en-US" sz="1800" dirty="0">
                <a:solidFill>
                  <a:srgbClr val="444444"/>
                </a:solidFill>
                <a:latin typeface="Arial" pitchFamily="34" charset="0"/>
                <a:ea typeface="Arial" pitchFamily="34" charset="-122"/>
                <a:cs typeface="Arial" pitchFamily="34" charset="-120"/>
              </a:rPr>
              <a:t>Leadership plays a central role in fostering accountable, transparent, inclusive schools.</a:t>
            </a:r>
            <a:endParaRPr lang="en-US" sz="1800" dirty="0"/>
          </a:p>
          <a:p>
            <a:pPr marL="342900" indent="-342900">
              <a:lnSpc>
                <a:spcPts val="2000"/>
              </a:lnSpc>
              <a:spcAft>
                <a:spcPts val="1800"/>
              </a:spcAft>
              <a:buSzPct val="100000"/>
              <a:buChar char="•"/>
            </a:pPr>
            <a:r>
              <a:rPr lang="en-US" sz="1800" dirty="0">
                <a:solidFill>
                  <a:srgbClr val="444444"/>
                </a:solidFill>
                <a:latin typeface="Arial" pitchFamily="34" charset="0"/>
                <a:ea typeface="Arial" pitchFamily="34" charset="-122"/>
                <a:cs typeface="Arial" pitchFamily="34" charset="-120"/>
              </a:rPr>
              <a:t>Critical pedagogy and community engagement are essential strategies.</a:t>
            </a:r>
            <a:endParaRPr lang="en-US" sz="1800"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name="Slide 27">
    <p:spTree>
      <p:nvGrpSpPr>
        <p:cNvPr id="1" name=""/>
        <p:cNvGrpSpPr/>
        <p:nvPr/>
      </p:nvGrpSpPr>
      <p:grpSpPr>
        <a:xfrm>
          <a:off x="0" y="0"/>
          <a:ext cx="0" cy="0"/>
          <a:chOff x="0" y="0"/>
          <a:chExt cx="0" cy="0"/>
        </a:xfrm>
      </p:grpSpPr>
      <p:sp>
        <p:nvSpPr>
          <p:cNvPr id="2" name="Text 0"/>
          <p:cNvSpPr/>
          <p:nvPr/>
        </p:nvSpPr>
        <p:spPr>
          <a:xfrm>
            <a:off x="457200" y="457200"/>
            <a:ext cx="8229600" cy="914400"/>
          </a:xfrm>
          <a:prstGeom prst="rect">
            <a:avLst/>
          </a:prstGeom>
          <a:noFill/>
          <a:ln/>
        </p:spPr>
        <p:txBody>
          <a:bodyPr wrap="square" rtlCol="0" anchor="ctr"/>
          <a:lstStyle/>
          <a:p>
            <a:pPr marL="0" indent="0">
              <a:buNone/>
            </a:pPr>
            <a:r>
              <a:rPr lang="en-US" sz="2800" b="1" dirty="0">
                <a:solidFill>
                  <a:srgbClr val="363636"/>
                </a:solidFill>
                <a:latin typeface="Arial" pitchFamily="34" charset="0"/>
                <a:ea typeface="Arial" pitchFamily="34" charset="-122"/>
                <a:cs typeface="Arial" pitchFamily="34" charset="-120"/>
              </a:rPr>
              <a:t>References and Further Reading</a:t>
            </a:r>
            <a:endParaRPr lang="en-US" sz="2800" dirty="0"/>
          </a:p>
        </p:txBody>
      </p:sp>
      <p:sp>
        <p:nvSpPr>
          <p:cNvPr id="3" name="Text 1"/>
          <p:cNvSpPr/>
          <p:nvPr/>
        </p:nvSpPr>
        <p:spPr>
          <a:xfrm>
            <a:off x="457200" y="1645920"/>
            <a:ext cx="8229600" cy="4114800"/>
          </a:xfrm>
          <a:prstGeom prst="rect">
            <a:avLst/>
          </a:prstGeom>
          <a:noFill/>
          <a:ln/>
        </p:spPr>
        <p:txBody>
          <a:bodyPr wrap="square" rtlCol="0" anchor="t"/>
          <a:lstStyle/>
          <a:p>
            <a:pPr marL="342900" indent="-342900">
              <a:lnSpc>
                <a:spcPts val="2000"/>
              </a:lnSpc>
              <a:spcAft>
                <a:spcPts val="1800"/>
              </a:spcAft>
              <a:buSzPct val="100000"/>
              <a:buChar char="•"/>
            </a:pPr>
            <a:r>
              <a:rPr lang="en-US" sz="1800" dirty="0">
                <a:solidFill>
                  <a:srgbClr val="444444"/>
                </a:solidFill>
                <a:latin typeface="Arial" pitchFamily="34" charset="0"/>
                <a:ea typeface="Arial" pitchFamily="34" charset="-122"/>
                <a:cs typeface="Arial" pitchFamily="34" charset="-120"/>
              </a:rPr>
              <a:t>A curated list of relevant academic works covering post-truth, gaslighting, epistemic justice, and education.</a:t>
            </a:r>
            <a:endParaRPr lang="en-US" sz="1800" dirty="0"/>
          </a:p>
          <a:p>
            <a:pPr marL="342900" indent="-342900">
              <a:lnSpc>
                <a:spcPts val="2000"/>
              </a:lnSpc>
              <a:spcAft>
                <a:spcPts val="1800"/>
              </a:spcAft>
              <a:buSzPct val="100000"/>
              <a:buChar char="•"/>
            </a:pPr>
            <a:r>
              <a:rPr lang="en-US" sz="1800" dirty="0">
                <a:solidFill>
                  <a:srgbClr val="444444"/>
                </a:solidFill>
                <a:latin typeface="Arial" pitchFamily="34" charset="0"/>
                <a:ea typeface="Arial" pitchFamily="34" charset="-122"/>
                <a:cs typeface="Arial" pitchFamily="34" charset="-120"/>
              </a:rPr>
              <a:t>Encouragement to explore interdisciplinary perspectives.</a:t>
            </a:r>
            <a:endParaRPr lang="en-US" sz="1800" dirty="0"/>
          </a:p>
          <a:p>
            <a:pPr marL="342900" indent="-342900">
              <a:lnSpc>
                <a:spcPts val="2000"/>
              </a:lnSpc>
              <a:spcAft>
                <a:spcPts val="1800"/>
              </a:spcAft>
              <a:buSzPct val="100000"/>
              <a:buChar char="•"/>
            </a:pPr>
            <a:r>
              <a:rPr lang="en-US" sz="1800" dirty="0">
                <a:solidFill>
                  <a:srgbClr val="444444"/>
                </a:solidFill>
                <a:latin typeface="Arial" pitchFamily="34" charset="0"/>
                <a:ea typeface="Arial" pitchFamily="34" charset="-122"/>
                <a:cs typeface="Arial" pitchFamily="34" charset="-120"/>
              </a:rPr>
              <a:t>Contact information for follow-up questions and discussions</a:t>
            </a:r>
            <a:r>
              <a:rPr lang="en-US" dirty="0">
                <a:solidFill>
                  <a:srgbClr val="444444"/>
                </a:solidFill>
                <a:latin typeface="Arial" pitchFamily="34" charset="0"/>
                <a:ea typeface="Arial" pitchFamily="34" charset="-122"/>
                <a:cs typeface="Arial" pitchFamily="34" charset="-120"/>
              </a:rPr>
              <a:t>: </a:t>
            </a:r>
            <a:r>
              <a:rPr lang="en-US" dirty="0">
                <a:solidFill>
                  <a:srgbClr val="444444"/>
                </a:solidFill>
                <a:latin typeface="Arial" pitchFamily="34" charset="0"/>
                <a:ea typeface="Arial" pitchFamily="34" charset="-122"/>
                <a:cs typeface="Arial" pitchFamily="34" charset="-120"/>
                <a:hlinkClick r:id="rId3"/>
              </a:rPr>
              <a:t>konidari.viktoria@ac.eap.gr</a:t>
            </a:r>
            <a:endParaRPr lang="en-US" dirty="0">
              <a:solidFill>
                <a:srgbClr val="444444"/>
              </a:solidFill>
              <a:latin typeface="Arial" pitchFamily="34" charset="0"/>
              <a:ea typeface="Arial" pitchFamily="34" charset="-122"/>
              <a:cs typeface="Arial" pitchFamily="34" charset="-120"/>
            </a:endParaRPr>
          </a:p>
          <a:p>
            <a:pPr marL="342900" indent="-342900">
              <a:lnSpc>
                <a:spcPts val="2000"/>
              </a:lnSpc>
              <a:spcAft>
                <a:spcPts val="1800"/>
              </a:spcAft>
              <a:buSzPct val="100000"/>
              <a:buChar char="•"/>
            </a:pPr>
            <a:endParaRPr lang="en-US" sz="1800"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383"/>
        <p:cNvGrpSpPr/>
        <p:nvPr/>
      </p:nvGrpSpPr>
      <p:grpSpPr>
        <a:xfrm>
          <a:off x="0" y="0"/>
          <a:ext cx="0" cy="0"/>
          <a:chOff x="0" y="0"/>
          <a:chExt cx="0" cy="0"/>
        </a:xfrm>
      </p:grpSpPr>
      <p:sp>
        <p:nvSpPr>
          <p:cNvPr id="384" name="Google Shape;384;p23"/>
          <p:cNvSpPr/>
          <p:nvPr/>
        </p:nvSpPr>
        <p:spPr>
          <a:xfrm>
            <a:off x="0" y="-218426"/>
            <a:ext cx="9144000" cy="5372100"/>
          </a:xfrm>
          <a:custGeom>
            <a:avLst/>
            <a:gdLst/>
            <a:ahLst/>
            <a:cxnLst/>
            <a:rect l="l" t="t" r="r" b="b"/>
            <a:pathLst>
              <a:path w="18288000" h="18288000" extrusionOk="0">
                <a:moveTo>
                  <a:pt x="0" y="0"/>
                </a:moveTo>
                <a:lnTo>
                  <a:pt x="18288000" y="0"/>
                </a:lnTo>
                <a:lnTo>
                  <a:pt x="18288000" y="18288000"/>
                </a:lnTo>
                <a:lnTo>
                  <a:pt x="0" y="18288000"/>
                </a:lnTo>
                <a:lnTo>
                  <a:pt x="0" y="0"/>
                </a:lnTo>
                <a:close/>
              </a:path>
            </a:pathLst>
          </a:custGeom>
          <a:blipFill rotWithShape="1">
            <a:blip r:embed="rId3">
              <a:alphaModFix amt="30000"/>
            </a:blip>
            <a:stretch>
              <a:fillRect/>
            </a:stretch>
          </a:blipFill>
          <a:ln>
            <a:noFill/>
          </a:ln>
        </p:spPr>
        <p:txBody>
          <a:bodyPr spcFirstLastPara="1" wrap="square" lIns="45713" tIns="22850" rIns="45713" bIns="22850" anchor="t" anchorCtr="0">
            <a:noAutofit/>
          </a:bodyPr>
          <a:lstStyle/>
          <a:p>
            <a:endParaRPr sz="900">
              <a:solidFill>
                <a:schemeClr val="dk1"/>
              </a:solidFill>
              <a:latin typeface="Calibri"/>
              <a:ea typeface="Calibri"/>
              <a:cs typeface="Calibri"/>
              <a:sym typeface="Calibri"/>
            </a:endParaRPr>
          </a:p>
        </p:txBody>
      </p:sp>
      <p:sp>
        <p:nvSpPr>
          <p:cNvPr id="385" name="Google Shape;385;p23"/>
          <p:cNvSpPr/>
          <p:nvPr/>
        </p:nvSpPr>
        <p:spPr>
          <a:xfrm flipH="1">
            <a:off x="2271286" y="1030133"/>
            <a:ext cx="1120923" cy="1586743"/>
          </a:xfrm>
          <a:custGeom>
            <a:avLst/>
            <a:gdLst/>
            <a:ahLst/>
            <a:cxnLst/>
            <a:rect l="l" t="t" r="r" b="b"/>
            <a:pathLst>
              <a:path w="2241846" h="3173486" extrusionOk="0">
                <a:moveTo>
                  <a:pt x="2241846" y="0"/>
                </a:moveTo>
                <a:lnTo>
                  <a:pt x="0" y="0"/>
                </a:lnTo>
                <a:lnTo>
                  <a:pt x="0" y="3173486"/>
                </a:lnTo>
                <a:lnTo>
                  <a:pt x="2241846" y="3173486"/>
                </a:lnTo>
                <a:lnTo>
                  <a:pt x="2241846" y="0"/>
                </a:lnTo>
                <a:close/>
              </a:path>
            </a:pathLst>
          </a:custGeom>
          <a:blipFill rotWithShape="1">
            <a:blip r:embed="rId4">
              <a:alphaModFix/>
            </a:blip>
            <a:stretch>
              <a:fillRect l="-108659"/>
            </a:stretch>
          </a:blipFill>
          <a:ln>
            <a:noFill/>
          </a:ln>
        </p:spPr>
        <p:txBody>
          <a:bodyPr spcFirstLastPara="1" wrap="square" lIns="45713" tIns="22850" rIns="45713" bIns="22850" anchor="t" anchorCtr="0">
            <a:noAutofit/>
          </a:bodyPr>
          <a:lstStyle/>
          <a:p>
            <a:endParaRPr sz="900">
              <a:solidFill>
                <a:schemeClr val="dk1"/>
              </a:solidFill>
              <a:latin typeface="Calibri"/>
              <a:ea typeface="Calibri"/>
              <a:cs typeface="Calibri"/>
              <a:sym typeface="Calibri"/>
            </a:endParaRPr>
          </a:p>
        </p:txBody>
      </p:sp>
      <p:grpSp>
        <p:nvGrpSpPr>
          <p:cNvPr id="386" name="Google Shape;386;p23"/>
          <p:cNvGrpSpPr/>
          <p:nvPr/>
        </p:nvGrpSpPr>
        <p:grpSpPr>
          <a:xfrm>
            <a:off x="0" y="-333759"/>
            <a:ext cx="9144000" cy="1087905"/>
            <a:chOff x="0" y="-57150"/>
            <a:chExt cx="4999969" cy="573053"/>
          </a:xfrm>
        </p:grpSpPr>
        <p:sp>
          <p:nvSpPr>
            <p:cNvPr id="387" name="Google Shape;387;p23"/>
            <p:cNvSpPr/>
            <p:nvPr/>
          </p:nvSpPr>
          <p:spPr>
            <a:xfrm>
              <a:off x="0" y="0"/>
              <a:ext cx="4999969" cy="515903"/>
            </a:xfrm>
            <a:custGeom>
              <a:avLst/>
              <a:gdLst/>
              <a:ahLst/>
              <a:cxnLst/>
              <a:rect l="l" t="t" r="r" b="b"/>
              <a:pathLst>
                <a:path w="4999969" h="515903" extrusionOk="0">
                  <a:moveTo>
                    <a:pt x="0" y="0"/>
                  </a:moveTo>
                  <a:lnTo>
                    <a:pt x="4999969" y="0"/>
                  </a:lnTo>
                  <a:lnTo>
                    <a:pt x="4999969" y="515903"/>
                  </a:lnTo>
                  <a:lnTo>
                    <a:pt x="0" y="515903"/>
                  </a:lnTo>
                  <a:close/>
                </a:path>
              </a:pathLst>
            </a:custGeom>
            <a:solidFill>
              <a:srgbClr val="0C4DA2"/>
            </a:solidFill>
            <a:ln>
              <a:noFill/>
            </a:ln>
          </p:spPr>
          <p:txBody>
            <a:bodyPr spcFirstLastPara="1" wrap="square" lIns="45713" tIns="22850" rIns="45713" bIns="22850" anchor="t" anchorCtr="0">
              <a:noAutofit/>
            </a:bodyPr>
            <a:lstStyle/>
            <a:p>
              <a:endParaRPr sz="900">
                <a:solidFill>
                  <a:schemeClr val="dk1"/>
                </a:solidFill>
                <a:latin typeface="Calibri"/>
                <a:ea typeface="Calibri"/>
                <a:cs typeface="Calibri"/>
                <a:sym typeface="Calibri"/>
              </a:endParaRPr>
            </a:p>
          </p:txBody>
        </p:sp>
        <p:sp>
          <p:nvSpPr>
            <p:cNvPr id="388" name="Google Shape;388;p23"/>
            <p:cNvSpPr txBox="1"/>
            <p:nvPr/>
          </p:nvSpPr>
          <p:spPr>
            <a:xfrm>
              <a:off x="0" y="-57150"/>
              <a:ext cx="4999969" cy="573053"/>
            </a:xfrm>
            <a:prstGeom prst="rect">
              <a:avLst/>
            </a:prstGeom>
            <a:noFill/>
            <a:ln>
              <a:noFill/>
            </a:ln>
          </p:spPr>
          <p:txBody>
            <a:bodyPr spcFirstLastPara="1" wrap="square" lIns="25400" tIns="25400" rIns="25400" bIns="25400" anchor="ctr" anchorCtr="0">
              <a:noAutofit/>
            </a:bodyPr>
            <a:lstStyle/>
            <a:p>
              <a:pPr algn="ctr">
                <a:lnSpc>
                  <a:spcPct val="202166"/>
                </a:lnSpc>
              </a:pPr>
              <a:endParaRPr sz="900">
                <a:solidFill>
                  <a:schemeClr val="dk1"/>
                </a:solidFill>
                <a:latin typeface="Calibri"/>
                <a:ea typeface="Calibri"/>
                <a:cs typeface="Calibri"/>
                <a:sym typeface="Calibri"/>
              </a:endParaRPr>
            </a:p>
          </p:txBody>
        </p:sp>
      </p:grpSp>
      <p:sp>
        <p:nvSpPr>
          <p:cNvPr id="389" name="Google Shape;389;p23"/>
          <p:cNvSpPr/>
          <p:nvPr/>
        </p:nvSpPr>
        <p:spPr>
          <a:xfrm>
            <a:off x="514350" y="161830"/>
            <a:ext cx="1164044" cy="465519"/>
          </a:xfrm>
          <a:custGeom>
            <a:avLst/>
            <a:gdLst/>
            <a:ahLst/>
            <a:cxnLst/>
            <a:rect l="l" t="t" r="r" b="b"/>
            <a:pathLst>
              <a:path w="2328087" h="931038" extrusionOk="0">
                <a:moveTo>
                  <a:pt x="0" y="0"/>
                </a:moveTo>
                <a:lnTo>
                  <a:pt x="2328087" y="0"/>
                </a:lnTo>
                <a:lnTo>
                  <a:pt x="2328087" y="931038"/>
                </a:lnTo>
                <a:lnTo>
                  <a:pt x="0" y="931038"/>
                </a:lnTo>
                <a:lnTo>
                  <a:pt x="0" y="0"/>
                </a:lnTo>
                <a:close/>
              </a:path>
            </a:pathLst>
          </a:custGeom>
          <a:blipFill rotWithShape="1">
            <a:blip r:embed="rId5">
              <a:alphaModFix/>
            </a:blip>
            <a:stretch>
              <a:fillRect/>
            </a:stretch>
          </a:blipFill>
          <a:ln>
            <a:noFill/>
          </a:ln>
        </p:spPr>
        <p:txBody>
          <a:bodyPr spcFirstLastPara="1" wrap="square" lIns="45713" tIns="22850" rIns="45713" bIns="22850" anchor="t" anchorCtr="0">
            <a:noAutofit/>
          </a:bodyPr>
          <a:lstStyle/>
          <a:p>
            <a:endParaRPr sz="900">
              <a:solidFill>
                <a:schemeClr val="dk1"/>
              </a:solidFill>
              <a:latin typeface="Calibri"/>
              <a:ea typeface="Calibri"/>
              <a:cs typeface="Calibri"/>
              <a:sym typeface="Calibri"/>
            </a:endParaRPr>
          </a:p>
        </p:txBody>
      </p:sp>
      <p:sp>
        <p:nvSpPr>
          <p:cNvPr id="390" name="Google Shape;390;p23"/>
          <p:cNvSpPr/>
          <p:nvPr/>
        </p:nvSpPr>
        <p:spPr>
          <a:xfrm>
            <a:off x="3968593" y="4283848"/>
            <a:ext cx="1936312" cy="432015"/>
          </a:xfrm>
          <a:custGeom>
            <a:avLst/>
            <a:gdLst/>
            <a:ahLst/>
            <a:cxnLst/>
            <a:rect l="l" t="t" r="r" b="b"/>
            <a:pathLst>
              <a:path w="3872623" h="864030" extrusionOk="0">
                <a:moveTo>
                  <a:pt x="0" y="0"/>
                </a:moveTo>
                <a:lnTo>
                  <a:pt x="3872623" y="0"/>
                </a:lnTo>
                <a:lnTo>
                  <a:pt x="3872623" y="864031"/>
                </a:lnTo>
                <a:lnTo>
                  <a:pt x="0" y="864031"/>
                </a:lnTo>
                <a:lnTo>
                  <a:pt x="0" y="0"/>
                </a:lnTo>
                <a:close/>
              </a:path>
            </a:pathLst>
          </a:custGeom>
          <a:blipFill rotWithShape="1">
            <a:blip r:embed="rId6">
              <a:alphaModFix/>
            </a:blip>
            <a:stretch>
              <a:fillRect/>
            </a:stretch>
          </a:blipFill>
          <a:ln>
            <a:noFill/>
          </a:ln>
        </p:spPr>
        <p:txBody>
          <a:bodyPr spcFirstLastPara="1" wrap="square" lIns="45713" tIns="22850" rIns="45713" bIns="22850" anchor="t" anchorCtr="0">
            <a:noAutofit/>
          </a:bodyPr>
          <a:lstStyle/>
          <a:p>
            <a:endParaRPr sz="900">
              <a:solidFill>
                <a:schemeClr val="dk1"/>
              </a:solidFill>
              <a:latin typeface="Calibri"/>
              <a:ea typeface="Calibri"/>
              <a:cs typeface="Calibri"/>
              <a:sym typeface="Calibri"/>
            </a:endParaRPr>
          </a:p>
        </p:txBody>
      </p:sp>
      <p:sp>
        <p:nvSpPr>
          <p:cNvPr id="391" name="Google Shape;391;p23"/>
          <p:cNvSpPr/>
          <p:nvPr/>
        </p:nvSpPr>
        <p:spPr>
          <a:xfrm>
            <a:off x="6061692" y="4342971"/>
            <a:ext cx="2567958" cy="372892"/>
          </a:xfrm>
          <a:custGeom>
            <a:avLst/>
            <a:gdLst/>
            <a:ahLst/>
            <a:cxnLst/>
            <a:rect l="l" t="t" r="r" b="b"/>
            <a:pathLst>
              <a:path w="5135916" h="745783" extrusionOk="0">
                <a:moveTo>
                  <a:pt x="0" y="0"/>
                </a:moveTo>
                <a:lnTo>
                  <a:pt x="5135916" y="0"/>
                </a:lnTo>
                <a:lnTo>
                  <a:pt x="5135916" y="745784"/>
                </a:lnTo>
                <a:lnTo>
                  <a:pt x="0" y="745784"/>
                </a:lnTo>
                <a:lnTo>
                  <a:pt x="0" y="0"/>
                </a:lnTo>
                <a:close/>
              </a:path>
            </a:pathLst>
          </a:custGeom>
          <a:blipFill rotWithShape="1">
            <a:blip r:embed="rId7">
              <a:alphaModFix/>
            </a:blip>
            <a:stretch>
              <a:fillRect r="-1014"/>
            </a:stretch>
          </a:blipFill>
          <a:ln>
            <a:noFill/>
          </a:ln>
        </p:spPr>
        <p:txBody>
          <a:bodyPr spcFirstLastPara="1" wrap="square" lIns="45713" tIns="22850" rIns="45713" bIns="22850" anchor="t" anchorCtr="0">
            <a:noAutofit/>
          </a:bodyPr>
          <a:lstStyle/>
          <a:p>
            <a:endParaRPr sz="900">
              <a:solidFill>
                <a:schemeClr val="dk1"/>
              </a:solidFill>
              <a:latin typeface="Calibri"/>
              <a:ea typeface="Calibri"/>
              <a:cs typeface="Calibri"/>
              <a:sym typeface="Calibri"/>
            </a:endParaRPr>
          </a:p>
        </p:txBody>
      </p:sp>
      <p:sp>
        <p:nvSpPr>
          <p:cNvPr id="392" name="Google Shape;392;p23"/>
          <p:cNvSpPr txBox="1"/>
          <p:nvPr/>
        </p:nvSpPr>
        <p:spPr>
          <a:xfrm>
            <a:off x="3792670" y="317785"/>
            <a:ext cx="1558661" cy="280077"/>
          </a:xfrm>
          <a:prstGeom prst="rect">
            <a:avLst/>
          </a:prstGeom>
          <a:noFill/>
          <a:ln>
            <a:noFill/>
          </a:ln>
        </p:spPr>
        <p:txBody>
          <a:bodyPr spcFirstLastPara="1" wrap="square" lIns="0" tIns="0" rIns="0" bIns="0" anchor="t" anchorCtr="0">
            <a:spAutoFit/>
          </a:bodyPr>
          <a:lstStyle/>
          <a:p>
            <a:pPr algn="ctr">
              <a:lnSpc>
                <a:spcPct val="140015"/>
              </a:lnSpc>
            </a:pPr>
            <a:r>
              <a:rPr lang="en-US" sz="1300">
                <a:solidFill>
                  <a:srgbClr val="EFEFEF"/>
                </a:solidFill>
                <a:latin typeface="Arial"/>
                <a:ea typeface="Arial"/>
                <a:cs typeface="Arial"/>
                <a:sym typeface="Arial"/>
              </a:rPr>
              <a:t>DRONE PROJECT</a:t>
            </a:r>
            <a:endParaRPr sz="900"/>
          </a:p>
        </p:txBody>
      </p:sp>
      <p:sp>
        <p:nvSpPr>
          <p:cNvPr id="393" name="Google Shape;393;p23"/>
          <p:cNvSpPr txBox="1"/>
          <p:nvPr/>
        </p:nvSpPr>
        <p:spPr>
          <a:xfrm>
            <a:off x="2742295" y="317785"/>
            <a:ext cx="703131" cy="280077"/>
          </a:xfrm>
          <a:prstGeom prst="rect">
            <a:avLst/>
          </a:prstGeom>
          <a:noFill/>
          <a:ln>
            <a:noFill/>
          </a:ln>
        </p:spPr>
        <p:txBody>
          <a:bodyPr spcFirstLastPara="1" wrap="square" lIns="0" tIns="0" rIns="0" bIns="0" anchor="t" anchorCtr="0">
            <a:spAutoFit/>
          </a:bodyPr>
          <a:lstStyle/>
          <a:p>
            <a:pPr algn="ctr">
              <a:lnSpc>
                <a:spcPct val="140015"/>
              </a:lnSpc>
            </a:pPr>
            <a:r>
              <a:rPr lang="en-US" sz="1300">
                <a:solidFill>
                  <a:srgbClr val="EFEFEF"/>
                </a:solidFill>
                <a:latin typeface="Arial"/>
                <a:ea typeface="Arial"/>
                <a:cs typeface="Arial"/>
                <a:sym typeface="Arial"/>
              </a:rPr>
              <a:t>-</a:t>
            </a:r>
            <a:endParaRPr sz="900"/>
          </a:p>
        </p:txBody>
      </p:sp>
      <p:sp>
        <p:nvSpPr>
          <p:cNvPr id="394" name="Google Shape;394;p23"/>
          <p:cNvSpPr txBox="1"/>
          <p:nvPr/>
        </p:nvSpPr>
        <p:spPr>
          <a:xfrm>
            <a:off x="5811571" y="317785"/>
            <a:ext cx="703131" cy="280077"/>
          </a:xfrm>
          <a:prstGeom prst="rect">
            <a:avLst/>
          </a:prstGeom>
          <a:noFill/>
          <a:ln>
            <a:noFill/>
          </a:ln>
        </p:spPr>
        <p:txBody>
          <a:bodyPr spcFirstLastPara="1" wrap="square" lIns="0" tIns="0" rIns="0" bIns="0" anchor="t" anchorCtr="0">
            <a:spAutoFit/>
          </a:bodyPr>
          <a:lstStyle/>
          <a:p>
            <a:pPr algn="ctr">
              <a:lnSpc>
                <a:spcPct val="140015"/>
              </a:lnSpc>
            </a:pPr>
            <a:r>
              <a:rPr lang="en-US" sz="1300">
                <a:solidFill>
                  <a:srgbClr val="EFEFEF"/>
                </a:solidFill>
                <a:latin typeface="Arial"/>
                <a:ea typeface="Arial"/>
                <a:cs typeface="Arial"/>
                <a:sym typeface="Arial"/>
              </a:rPr>
              <a:t>-</a:t>
            </a:r>
            <a:endParaRPr sz="900"/>
          </a:p>
        </p:txBody>
      </p:sp>
      <p:sp>
        <p:nvSpPr>
          <p:cNvPr id="395" name="Google Shape;395;p23"/>
          <p:cNvSpPr txBox="1"/>
          <p:nvPr/>
        </p:nvSpPr>
        <p:spPr>
          <a:xfrm>
            <a:off x="3330395" y="1636075"/>
            <a:ext cx="5299255" cy="1186287"/>
          </a:xfrm>
          <a:prstGeom prst="rect">
            <a:avLst/>
          </a:prstGeom>
          <a:noFill/>
          <a:ln>
            <a:noFill/>
          </a:ln>
        </p:spPr>
        <p:txBody>
          <a:bodyPr spcFirstLastPara="1" wrap="square" lIns="0" tIns="0" rIns="0" bIns="0" anchor="t" anchorCtr="0">
            <a:spAutoFit/>
          </a:bodyPr>
          <a:lstStyle/>
          <a:p>
            <a:pPr algn="r">
              <a:lnSpc>
                <a:spcPct val="94000"/>
              </a:lnSpc>
            </a:pPr>
            <a:r>
              <a:rPr lang="en-US" sz="8201" b="1">
                <a:solidFill>
                  <a:srgbClr val="343434"/>
                </a:solidFill>
                <a:latin typeface="Bricolage Grotesque"/>
                <a:ea typeface="Bricolage Grotesque"/>
                <a:cs typeface="Bricolage Grotesque"/>
                <a:sym typeface="Bricolage Grotesque"/>
              </a:rPr>
              <a:t>Thank You</a:t>
            </a:r>
            <a:endParaRPr sz="900"/>
          </a:p>
        </p:txBody>
      </p:sp>
      <p:sp>
        <p:nvSpPr>
          <p:cNvPr id="396" name="Google Shape;396;p23"/>
          <p:cNvSpPr txBox="1"/>
          <p:nvPr/>
        </p:nvSpPr>
        <p:spPr>
          <a:xfrm>
            <a:off x="4399753" y="2721266"/>
            <a:ext cx="4229898" cy="337144"/>
          </a:xfrm>
          <a:prstGeom prst="rect">
            <a:avLst/>
          </a:prstGeom>
          <a:noFill/>
          <a:ln>
            <a:noFill/>
          </a:ln>
        </p:spPr>
        <p:txBody>
          <a:bodyPr spcFirstLastPara="1" wrap="square" lIns="0" tIns="0" rIns="0" bIns="0" anchor="t" anchorCtr="0">
            <a:spAutoFit/>
          </a:bodyPr>
          <a:lstStyle/>
          <a:p>
            <a:pPr algn="r"/>
            <a:r>
              <a:rPr lang="en-US" sz="2191">
                <a:solidFill>
                  <a:srgbClr val="343434"/>
                </a:solidFill>
                <a:latin typeface="Bricolage Grotesque"/>
                <a:ea typeface="Bricolage Grotesque"/>
                <a:cs typeface="Bricolage Grotesque"/>
                <a:sym typeface="Bricolage Grotesque"/>
              </a:rPr>
              <a:t>www.mydroneproject.com</a:t>
            </a:r>
            <a:endParaRPr sz="900"/>
          </a:p>
        </p:txBody>
      </p:sp>
      <p:sp>
        <p:nvSpPr>
          <p:cNvPr id="397" name="Google Shape;397;p23"/>
          <p:cNvSpPr txBox="1"/>
          <p:nvPr/>
        </p:nvSpPr>
        <p:spPr>
          <a:xfrm>
            <a:off x="575443" y="4436571"/>
            <a:ext cx="1727648" cy="356444"/>
          </a:xfrm>
          <a:prstGeom prst="rect">
            <a:avLst/>
          </a:prstGeom>
          <a:noFill/>
          <a:ln>
            <a:noFill/>
          </a:ln>
        </p:spPr>
        <p:txBody>
          <a:bodyPr spcFirstLastPara="1" wrap="square" lIns="0" tIns="0" rIns="0" bIns="0" anchor="t" anchorCtr="0">
            <a:spAutoFit/>
          </a:bodyPr>
          <a:lstStyle/>
          <a:p>
            <a:pPr algn="ctr">
              <a:lnSpc>
                <a:spcPct val="150032"/>
              </a:lnSpc>
            </a:pPr>
            <a:r>
              <a:rPr lang="en-US" sz="1544" b="1">
                <a:solidFill>
                  <a:srgbClr val="0C4DA2"/>
                </a:solidFill>
                <a:latin typeface="Bricolage Grotesque"/>
                <a:ea typeface="Bricolage Grotesque"/>
                <a:cs typeface="Bricolage Grotesque"/>
                <a:sym typeface="Bricolage Grotesque"/>
              </a:rPr>
              <a:t>Presented By:</a:t>
            </a:r>
            <a:endParaRPr sz="900"/>
          </a:p>
        </p:txBody>
      </p:sp>
      <p:sp>
        <p:nvSpPr>
          <p:cNvPr id="398" name="Google Shape;398;p23"/>
          <p:cNvSpPr txBox="1"/>
          <p:nvPr/>
        </p:nvSpPr>
        <p:spPr>
          <a:xfrm>
            <a:off x="2218068" y="4436571"/>
            <a:ext cx="1227358" cy="356444"/>
          </a:xfrm>
          <a:prstGeom prst="rect">
            <a:avLst/>
          </a:prstGeom>
          <a:noFill/>
          <a:ln>
            <a:noFill/>
          </a:ln>
        </p:spPr>
        <p:txBody>
          <a:bodyPr spcFirstLastPara="1" wrap="square" lIns="0" tIns="0" rIns="0" bIns="0" anchor="t" anchorCtr="0">
            <a:spAutoFit/>
          </a:bodyPr>
          <a:lstStyle/>
          <a:p>
            <a:pPr algn="ctr">
              <a:lnSpc>
                <a:spcPct val="150032"/>
              </a:lnSpc>
            </a:pPr>
            <a:r>
              <a:rPr lang="en-US" sz="1544">
                <a:solidFill>
                  <a:srgbClr val="000000"/>
                </a:solidFill>
                <a:latin typeface="Bricolage Grotesque"/>
                <a:ea typeface="Bricolage Grotesque"/>
                <a:cs typeface="Bricolage Grotesque"/>
                <a:sym typeface="Bricolage Grotesque"/>
              </a:rPr>
              <a:t>Write here</a:t>
            </a:r>
            <a:endParaRPr sz="900"/>
          </a:p>
        </p:txBody>
      </p:sp>
      <p:sp>
        <p:nvSpPr>
          <p:cNvPr id="399" name="Google Shape;399;p23"/>
          <p:cNvSpPr/>
          <p:nvPr/>
        </p:nvSpPr>
        <p:spPr>
          <a:xfrm>
            <a:off x="7517223" y="65371"/>
            <a:ext cx="1626777" cy="561978"/>
          </a:xfrm>
          <a:custGeom>
            <a:avLst/>
            <a:gdLst/>
            <a:ahLst/>
            <a:cxnLst/>
            <a:rect l="l" t="t" r="r" b="b"/>
            <a:pathLst>
              <a:path w="3253554" h="1123955" extrusionOk="0">
                <a:moveTo>
                  <a:pt x="0" y="0"/>
                </a:moveTo>
                <a:lnTo>
                  <a:pt x="3253554" y="0"/>
                </a:lnTo>
                <a:lnTo>
                  <a:pt x="3253554" y="1123955"/>
                </a:lnTo>
                <a:lnTo>
                  <a:pt x="0" y="1123955"/>
                </a:lnTo>
                <a:lnTo>
                  <a:pt x="0" y="0"/>
                </a:lnTo>
                <a:close/>
              </a:path>
            </a:pathLst>
          </a:custGeom>
          <a:blipFill rotWithShape="1">
            <a:blip r:embed="rId8">
              <a:alphaModFix/>
            </a:blip>
            <a:stretch>
              <a:fillRect/>
            </a:stretch>
          </a:blipFill>
          <a:ln>
            <a:noFill/>
          </a:ln>
        </p:spPr>
        <p:txBody>
          <a:bodyPr spcFirstLastPara="1" wrap="square" lIns="45713" tIns="22850" rIns="45713" bIns="22850" anchor="t" anchorCtr="0">
            <a:noAutofit/>
          </a:bodyPr>
          <a:lstStyle/>
          <a:p>
            <a:endParaRPr sz="900">
              <a:solidFill>
                <a:schemeClr val="dk1"/>
              </a:solidFill>
              <a:latin typeface="Calibri"/>
              <a:ea typeface="Calibri"/>
              <a:cs typeface="Calibri"/>
              <a:sym typeface="Calibri"/>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name="Slide 2">
    <p:spTree>
      <p:nvGrpSpPr>
        <p:cNvPr id="1" name=""/>
        <p:cNvGrpSpPr/>
        <p:nvPr/>
      </p:nvGrpSpPr>
      <p:grpSpPr>
        <a:xfrm>
          <a:off x="0" y="0"/>
          <a:ext cx="0" cy="0"/>
          <a:chOff x="0" y="0"/>
          <a:chExt cx="0" cy="0"/>
        </a:xfrm>
      </p:grpSpPr>
      <p:sp>
        <p:nvSpPr>
          <p:cNvPr id="2" name="Text 0"/>
          <p:cNvSpPr/>
          <p:nvPr/>
        </p:nvSpPr>
        <p:spPr>
          <a:xfrm>
            <a:off x="457200" y="457200"/>
            <a:ext cx="8229600" cy="914400"/>
          </a:xfrm>
          <a:prstGeom prst="rect">
            <a:avLst/>
          </a:prstGeom>
          <a:noFill/>
          <a:ln/>
        </p:spPr>
        <p:txBody>
          <a:bodyPr wrap="square" rtlCol="0" anchor="ctr"/>
          <a:lstStyle/>
          <a:p>
            <a:pPr marL="0" indent="0">
              <a:buNone/>
            </a:pPr>
            <a:r>
              <a:rPr lang="en-US" sz="2800" b="1" dirty="0">
                <a:solidFill>
                  <a:srgbClr val="363636"/>
                </a:solidFill>
                <a:latin typeface="Arial" pitchFamily="34" charset="0"/>
                <a:ea typeface="Arial" pitchFamily="34" charset="-122"/>
                <a:cs typeface="Arial" pitchFamily="34" charset="-120"/>
              </a:rPr>
              <a:t>Introduction to the Module</a:t>
            </a:r>
            <a:endParaRPr lang="en-US" sz="2800" dirty="0"/>
          </a:p>
        </p:txBody>
      </p:sp>
      <p:sp>
        <p:nvSpPr>
          <p:cNvPr id="3" name="Text 1"/>
          <p:cNvSpPr/>
          <p:nvPr/>
        </p:nvSpPr>
        <p:spPr>
          <a:xfrm>
            <a:off x="457200" y="1645920"/>
            <a:ext cx="8229600" cy="4114800"/>
          </a:xfrm>
          <a:prstGeom prst="rect">
            <a:avLst/>
          </a:prstGeom>
          <a:noFill/>
          <a:ln/>
        </p:spPr>
        <p:txBody>
          <a:bodyPr wrap="square" rtlCol="0" anchor="t"/>
          <a:lstStyle/>
          <a:p>
            <a:pPr marL="342900" indent="-342900">
              <a:lnSpc>
                <a:spcPts val="2000"/>
              </a:lnSpc>
              <a:spcAft>
                <a:spcPts val="1800"/>
              </a:spcAft>
              <a:buSzPct val="100000"/>
              <a:buChar char="•"/>
            </a:pPr>
            <a:r>
              <a:rPr lang="en-US" sz="1800" dirty="0">
                <a:solidFill>
                  <a:srgbClr val="444444"/>
                </a:solidFill>
                <a:latin typeface="Arial" pitchFamily="34" charset="0"/>
                <a:ea typeface="Arial" pitchFamily="34" charset="-122"/>
                <a:cs typeface="Arial" pitchFamily="34" charset="-120"/>
              </a:rPr>
              <a:t>Contextualize </a:t>
            </a:r>
            <a:r>
              <a:rPr lang="en-US" dirty="0">
                <a:solidFill>
                  <a:srgbClr val="444444"/>
                </a:solidFill>
                <a:latin typeface="Arial" pitchFamily="34" charset="0"/>
                <a:ea typeface="Arial" pitchFamily="34" charset="-122"/>
                <a:cs typeface="Arial" pitchFamily="34" charset="-120"/>
              </a:rPr>
              <a:t>the </a:t>
            </a:r>
            <a:r>
              <a:rPr lang="en-US" sz="1800" dirty="0">
                <a:solidFill>
                  <a:srgbClr val="444444"/>
                </a:solidFill>
                <a:latin typeface="Arial" pitchFamily="34" charset="0"/>
                <a:ea typeface="Arial" pitchFamily="34" charset="-122"/>
                <a:cs typeface="Arial" pitchFamily="34" charset="-120"/>
              </a:rPr>
              <a:t>fight against disinformation within post-truth phenomenon.</a:t>
            </a:r>
            <a:endParaRPr lang="en-US" sz="1800" dirty="0"/>
          </a:p>
          <a:p>
            <a:pPr marL="342900" indent="-342900">
              <a:lnSpc>
                <a:spcPts val="2000"/>
              </a:lnSpc>
              <a:spcAft>
                <a:spcPts val="1800"/>
              </a:spcAft>
              <a:buSzPct val="100000"/>
              <a:buChar char="•"/>
            </a:pPr>
            <a:r>
              <a:rPr lang="en-US" sz="1800" dirty="0">
                <a:solidFill>
                  <a:srgbClr val="444444"/>
                </a:solidFill>
                <a:latin typeface="Arial" pitchFamily="34" charset="0"/>
                <a:ea typeface="Arial" pitchFamily="34" charset="-122"/>
                <a:cs typeface="Arial" pitchFamily="34" charset="-120"/>
              </a:rPr>
              <a:t>Examine manifestations of gaslighting affecting collective decision-making.</a:t>
            </a:r>
            <a:endParaRPr lang="en-US" sz="1800" dirty="0"/>
          </a:p>
          <a:p>
            <a:pPr marL="342900" indent="-342900">
              <a:lnSpc>
                <a:spcPts val="2000"/>
              </a:lnSpc>
              <a:spcAft>
                <a:spcPts val="1800"/>
              </a:spcAft>
              <a:buSzPct val="100000"/>
              <a:buChar char="•"/>
            </a:pPr>
            <a:r>
              <a:rPr lang="en-US" sz="1800" dirty="0">
                <a:solidFill>
                  <a:srgbClr val="444444"/>
                </a:solidFill>
                <a:latin typeface="Arial" pitchFamily="34" charset="0"/>
                <a:ea typeface="Arial" pitchFamily="34" charset="-122"/>
                <a:cs typeface="Arial" pitchFamily="34" charset="-120"/>
              </a:rPr>
              <a:t>Discuss unnoticed gaslighting in education at macro and micro levels.</a:t>
            </a:r>
            <a:endParaRPr lang="en-US" sz="1800" dirty="0"/>
          </a:p>
          <a:p>
            <a:pPr marL="342900" indent="-342900">
              <a:lnSpc>
                <a:spcPts val="2000"/>
              </a:lnSpc>
              <a:spcAft>
                <a:spcPts val="1800"/>
              </a:spcAft>
              <a:buSzPct val="100000"/>
              <a:buChar char="•"/>
            </a:pPr>
            <a:r>
              <a:rPr lang="en-US" sz="1800" dirty="0">
                <a:solidFill>
                  <a:srgbClr val="444444"/>
                </a:solidFill>
                <a:latin typeface="Arial" pitchFamily="34" charset="0"/>
                <a:ea typeface="Arial" pitchFamily="34" charset="-122"/>
                <a:cs typeface="Arial" pitchFamily="34" charset="-120"/>
              </a:rPr>
              <a:t>Propose transformation of schools into healthy echo chambers against disinformation.</a:t>
            </a:r>
          </a:p>
          <a:p>
            <a:pPr marL="342900" indent="-342900">
              <a:lnSpc>
                <a:spcPts val="2000"/>
              </a:lnSpc>
              <a:spcAft>
                <a:spcPts val="1800"/>
              </a:spcAft>
              <a:buSzPct val="100000"/>
              <a:buChar char="•"/>
            </a:pPr>
            <a:r>
              <a:rPr lang="en-US" sz="1800" dirty="0">
                <a:solidFill>
                  <a:srgbClr val="444444"/>
                </a:solidFill>
                <a:latin typeface="Arial" pitchFamily="34" charset="0"/>
                <a:cs typeface="Arial" pitchFamily="34" charset="-120"/>
              </a:rPr>
              <a:t>Epistemic justice and ec</a:t>
            </a:r>
            <a:r>
              <a:rPr lang="en-US" dirty="0">
                <a:solidFill>
                  <a:srgbClr val="444444"/>
                </a:solidFill>
                <a:latin typeface="Arial" pitchFamily="34" charset="0"/>
                <a:cs typeface="Arial" pitchFamily="34" charset="-120"/>
              </a:rPr>
              <a:t>ho chamber theory at the service of school leaders.</a:t>
            </a:r>
            <a:endParaRPr lang="en-US" sz="18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name="Slide 3">
    <p:spTree>
      <p:nvGrpSpPr>
        <p:cNvPr id="1" name=""/>
        <p:cNvGrpSpPr/>
        <p:nvPr/>
      </p:nvGrpSpPr>
      <p:grpSpPr>
        <a:xfrm>
          <a:off x="0" y="0"/>
          <a:ext cx="0" cy="0"/>
          <a:chOff x="0" y="0"/>
          <a:chExt cx="0" cy="0"/>
        </a:xfrm>
      </p:grpSpPr>
      <p:sp>
        <p:nvSpPr>
          <p:cNvPr id="2" name="Text 0"/>
          <p:cNvSpPr/>
          <p:nvPr/>
        </p:nvSpPr>
        <p:spPr>
          <a:xfrm>
            <a:off x="457200" y="457200"/>
            <a:ext cx="8229600" cy="914400"/>
          </a:xfrm>
          <a:prstGeom prst="rect">
            <a:avLst/>
          </a:prstGeom>
          <a:noFill/>
          <a:ln/>
        </p:spPr>
        <p:txBody>
          <a:bodyPr wrap="square" rtlCol="0" anchor="ctr"/>
          <a:lstStyle/>
          <a:p>
            <a:pPr marL="0" indent="0">
              <a:buNone/>
            </a:pPr>
            <a:r>
              <a:rPr lang="en-US" sz="2800" b="1" dirty="0">
                <a:solidFill>
                  <a:srgbClr val="363636"/>
                </a:solidFill>
                <a:latin typeface="Arial" pitchFamily="34" charset="0"/>
                <a:ea typeface="Arial" pitchFamily="34" charset="-122"/>
                <a:cs typeface="Arial" pitchFamily="34" charset="-120"/>
              </a:rPr>
              <a:t>Rationale for the Module Structure</a:t>
            </a:r>
            <a:endParaRPr lang="en-US" sz="2800" dirty="0"/>
          </a:p>
        </p:txBody>
      </p:sp>
      <p:sp>
        <p:nvSpPr>
          <p:cNvPr id="3" name="Text 1"/>
          <p:cNvSpPr/>
          <p:nvPr/>
        </p:nvSpPr>
        <p:spPr>
          <a:xfrm>
            <a:off x="457200" y="1645920"/>
            <a:ext cx="8229600" cy="4114800"/>
          </a:xfrm>
          <a:prstGeom prst="rect">
            <a:avLst/>
          </a:prstGeom>
          <a:noFill/>
          <a:ln/>
        </p:spPr>
        <p:txBody>
          <a:bodyPr wrap="square" rtlCol="0" anchor="t"/>
          <a:lstStyle/>
          <a:p>
            <a:pPr marL="342900" indent="-342900">
              <a:lnSpc>
                <a:spcPts val="2000"/>
              </a:lnSpc>
              <a:spcAft>
                <a:spcPts val="1800"/>
              </a:spcAft>
              <a:buSzPct val="100000"/>
              <a:buChar char="•"/>
            </a:pPr>
            <a:r>
              <a:rPr lang="en-US" sz="1800" dirty="0">
                <a:solidFill>
                  <a:srgbClr val="444444"/>
                </a:solidFill>
                <a:latin typeface="Arial" pitchFamily="34" charset="0"/>
                <a:ea typeface="Arial" pitchFamily="34" charset="-122"/>
                <a:cs typeface="Arial" pitchFamily="34" charset="-120"/>
              </a:rPr>
              <a:t>Holistic school-level approach needed beyond classroom epistemology.</a:t>
            </a:r>
            <a:endParaRPr lang="en-US" sz="1800" dirty="0"/>
          </a:p>
          <a:p>
            <a:pPr marL="342900" indent="-342900">
              <a:lnSpc>
                <a:spcPts val="2000"/>
              </a:lnSpc>
              <a:spcAft>
                <a:spcPts val="1800"/>
              </a:spcAft>
              <a:buSzPct val="100000"/>
              <a:buChar char="•"/>
            </a:pPr>
            <a:r>
              <a:rPr lang="en-US" sz="1800" dirty="0">
                <a:solidFill>
                  <a:srgbClr val="444444"/>
                </a:solidFill>
                <a:latin typeface="Arial" pitchFamily="34" charset="0"/>
                <a:ea typeface="Arial" pitchFamily="34" charset="-122"/>
                <a:cs typeface="Arial" pitchFamily="34" charset="-120"/>
              </a:rPr>
              <a:t>Recognizing gaslighting in schools enhances understanding of broader disinformation.</a:t>
            </a:r>
            <a:endParaRPr lang="en-US" sz="1800" dirty="0"/>
          </a:p>
          <a:p>
            <a:pPr marL="342900" indent="-342900">
              <a:lnSpc>
                <a:spcPts val="2000"/>
              </a:lnSpc>
              <a:spcAft>
                <a:spcPts val="1800"/>
              </a:spcAft>
              <a:buSzPct val="100000"/>
              <a:buChar char="•"/>
            </a:pPr>
            <a:r>
              <a:rPr lang="en-US" sz="1800" dirty="0">
                <a:solidFill>
                  <a:srgbClr val="444444"/>
                </a:solidFill>
                <a:latin typeface="Arial" pitchFamily="34" charset="0"/>
                <a:ea typeface="Arial" pitchFamily="34" charset="-122"/>
                <a:cs typeface="Arial" pitchFamily="34" charset="-120"/>
              </a:rPr>
              <a:t>Healthy communication environments in schools build resilience to information warfare.</a:t>
            </a:r>
            <a:endParaRPr lang="en-US" sz="18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name="Slide 4">
    <p:spTree>
      <p:nvGrpSpPr>
        <p:cNvPr id="1" name=""/>
        <p:cNvGrpSpPr/>
        <p:nvPr/>
      </p:nvGrpSpPr>
      <p:grpSpPr>
        <a:xfrm>
          <a:off x="0" y="0"/>
          <a:ext cx="0" cy="0"/>
          <a:chOff x="0" y="0"/>
          <a:chExt cx="0" cy="0"/>
        </a:xfrm>
      </p:grpSpPr>
      <p:sp>
        <p:nvSpPr>
          <p:cNvPr id="2" name="Text 0"/>
          <p:cNvSpPr/>
          <p:nvPr/>
        </p:nvSpPr>
        <p:spPr>
          <a:xfrm>
            <a:off x="457200" y="457200"/>
            <a:ext cx="8229600" cy="914400"/>
          </a:xfrm>
          <a:prstGeom prst="rect">
            <a:avLst/>
          </a:prstGeom>
          <a:noFill/>
          <a:ln/>
        </p:spPr>
        <p:txBody>
          <a:bodyPr wrap="square" rtlCol="0" anchor="ctr"/>
          <a:lstStyle/>
          <a:p>
            <a:pPr marL="0" indent="0">
              <a:buNone/>
            </a:pPr>
            <a:r>
              <a:rPr lang="en-US" sz="2800" b="1" dirty="0">
                <a:solidFill>
                  <a:srgbClr val="363636"/>
                </a:solidFill>
                <a:latin typeface="Arial" pitchFamily="34" charset="0"/>
                <a:ea typeface="Arial" pitchFamily="34" charset="-122"/>
                <a:cs typeface="Arial" pitchFamily="34" charset="-120"/>
              </a:rPr>
              <a:t>Module Structure and Objectives</a:t>
            </a:r>
            <a:endParaRPr lang="en-US" sz="2800" dirty="0"/>
          </a:p>
        </p:txBody>
      </p:sp>
      <p:sp>
        <p:nvSpPr>
          <p:cNvPr id="3" name="Text 1"/>
          <p:cNvSpPr/>
          <p:nvPr/>
        </p:nvSpPr>
        <p:spPr>
          <a:xfrm>
            <a:off x="457200" y="1645920"/>
            <a:ext cx="8229600" cy="4114800"/>
          </a:xfrm>
          <a:prstGeom prst="rect">
            <a:avLst/>
          </a:prstGeom>
          <a:noFill/>
          <a:ln/>
        </p:spPr>
        <p:txBody>
          <a:bodyPr wrap="square" rtlCol="0" anchor="t"/>
          <a:lstStyle/>
          <a:p>
            <a:pPr marL="342900" indent="-342900">
              <a:lnSpc>
                <a:spcPts val="2000"/>
              </a:lnSpc>
              <a:spcAft>
                <a:spcPts val="1800"/>
              </a:spcAft>
              <a:buSzPct val="100000"/>
              <a:buChar char="•"/>
            </a:pPr>
            <a:r>
              <a:rPr lang="en-US" sz="1800" dirty="0">
                <a:solidFill>
                  <a:srgbClr val="444444"/>
                </a:solidFill>
                <a:latin typeface="Arial" pitchFamily="34" charset="0"/>
                <a:ea typeface="Arial" pitchFamily="34" charset="-122"/>
                <a:cs typeface="Arial" pitchFamily="34" charset="-120"/>
              </a:rPr>
              <a:t>Section 1: Post-truth era awareness and gaslighting as mass political tool.</a:t>
            </a:r>
            <a:endParaRPr lang="en-US" sz="1800" dirty="0"/>
          </a:p>
          <a:p>
            <a:pPr marL="342900" indent="-342900">
              <a:lnSpc>
                <a:spcPts val="2000"/>
              </a:lnSpc>
              <a:spcAft>
                <a:spcPts val="1800"/>
              </a:spcAft>
              <a:buSzPct val="100000"/>
              <a:buChar char="•"/>
            </a:pPr>
            <a:r>
              <a:rPr lang="en-US" sz="1800" dirty="0">
                <a:solidFill>
                  <a:srgbClr val="444444"/>
                </a:solidFill>
                <a:latin typeface="Arial" pitchFamily="34" charset="0"/>
                <a:ea typeface="Arial" pitchFamily="34" charset="-122"/>
                <a:cs typeface="Arial" pitchFamily="34" charset="-120"/>
              </a:rPr>
              <a:t>Section 2: Manifestations of gaslighting in education and consequences of injustices.</a:t>
            </a:r>
            <a:endParaRPr lang="en-US" sz="1800" dirty="0"/>
          </a:p>
          <a:p>
            <a:pPr marL="342900" indent="-342900">
              <a:lnSpc>
                <a:spcPts val="2000"/>
              </a:lnSpc>
              <a:spcAft>
                <a:spcPts val="1800"/>
              </a:spcAft>
              <a:buSzPct val="100000"/>
              <a:buChar char="•"/>
            </a:pPr>
            <a:r>
              <a:rPr lang="en-US" sz="1800" dirty="0">
                <a:solidFill>
                  <a:srgbClr val="444444"/>
                </a:solidFill>
                <a:latin typeface="Arial" pitchFamily="34" charset="0"/>
                <a:ea typeface="Arial" pitchFamily="34" charset="-122"/>
                <a:cs typeface="Arial" pitchFamily="34" charset="-120"/>
              </a:rPr>
              <a:t>Section 3: Leadership, accountability, and building schools as critical infrastructures.</a:t>
            </a:r>
            <a:endParaRPr lang="en-US" sz="1800" dirty="0"/>
          </a:p>
          <a:p>
            <a:pPr marL="342900" indent="-342900">
              <a:lnSpc>
                <a:spcPts val="2000"/>
              </a:lnSpc>
              <a:spcAft>
                <a:spcPts val="1800"/>
              </a:spcAft>
              <a:buSzPct val="100000"/>
              <a:buChar char="•"/>
            </a:pPr>
            <a:r>
              <a:rPr lang="en-US" sz="1800" dirty="0">
                <a:solidFill>
                  <a:srgbClr val="444444"/>
                </a:solidFill>
                <a:latin typeface="Arial" pitchFamily="34" charset="0"/>
                <a:ea typeface="Arial" pitchFamily="34" charset="-122"/>
                <a:cs typeface="Arial" pitchFamily="34" charset="-120"/>
              </a:rPr>
              <a:t>Expected outcomes: knowledge of post-truth, detection of gaslighting, response strategies and building resilience at the school level.</a:t>
            </a:r>
            <a:endParaRPr lang="en-US" sz="18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name="Slide 5">
    <p:spTree>
      <p:nvGrpSpPr>
        <p:cNvPr id="1" name=""/>
        <p:cNvGrpSpPr/>
        <p:nvPr/>
      </p:nvGrpSpPr>
      <p:grpSpPr>
        <a:xfrm>
          <a:off x="0" y="0"/>
          <a:ext cx="0" cy="0"/>
          <a:chOff x="0" y="0"/>
          <a:chExt cx="0" cy="0"/>
        </a:xfrm>
      </p:grpSpPr>
      <p:sp>
        <p:nvSpPr>
          <p:cNvPr id="2" name="Text 0"/>
          <p:cNvSpPr/>
          <p:nvPr/>
        </p:nvSpPr>
        <p:spPr>
          <a:xfrm>
            <a:off x="457200" y="457200"/>
            <a:ext cx="8229600" cy="914400"/>
          </a:xfrm>
          <a:prstGeom prst="rect">
            <a:avLst/>
          </a:prstGeom>
          <a:noFill/>
          <a:ln/>
        </p:spPr>
        <p:txBody>
          <a:bodyPr wrap="square" rtlCol="0" anchor="ctr"/>
          <a:lstStyle/>
          <a:p>
            <a:pPr marL="0" indent="0">
              <a:buNone/>
            </a:pPr>
            <a:r>
              <a:rPr lang="en-US" sz="2800" b="1" dirty="0">
                <a:solidFill>
                  <a:srgbClr val="363636"/>
                </a:solidFill>
                <a:latin typeface="Arial" pitchFamily="34" charset="0"/>
                <a:ea typeface="Arial" pitchFamily="34" charset="-122"/>
                <a:cs typeface="Arial" pitchFamily="34" charset="-120"/>
              </a:rPr>
              <a:t>Post-Truth Era: Definition and Significance</a:t>
            </a:r>
            <a:endParaRPr lang="en-US" sz="2800" dirty="0"/>
          </a:p>
        </p:txBody>
      </p:sp>
      <p:sp>
        <p:nvSpPr>
          <p:cNvPr id="3" name="Text 1"/>
          <p:cNvSpPr/>
          <p:nvPr/>
        </p:nvSpPr>
        <p:spPr>
          <a:xfrm>
            <a:off x="457200" y="1645920"/>
            <a:ext cx="8229600" cy="4114800"/>
          </a:xfrm>
          <a:prstGeom prst="rect">
            <a:avLst/>
          </a:prstGeom>
          <a:noFill/>
          <a:ln/>
        </p:spPr>
        <p:txBody>
          <a:bodyPr wrap="square" rtlCol="0" anchor="t"/>
          <a:lstStyle/>
          <a:p>
            <a:pPr>
              <a:lnSpc>
                <a:spcPts val="2000"/>
              </a:lnSpc>
              <a:spcAft>
                <a:spcPts val="1800"/>
              </a:spcAft>
              <a:buSzPct val="100000"/>
            </a:pPr>
            <a:r>
              <a:rPr lang="en-US" sz="1800" dirty="0">
                <a:solidFill>
                  <a:srgbClr val="444444"/>
                </a:solidFill>
                <a:latin typeface="Arial" pitchFamily="34" charset="0"/>
                <a:ea typeface="Arial" pitchFamily="34" charset="-122"/>
                <a:cs typeface="Arial" pitchFamily="34" charset="-120"/>
              </a:rPr>
              <a:t>The Post-truth phenomenon: </a:t>
            </a:r>
          </a:p>
          <a:p>
            <a:pPr marL="342900" indent="-342900">
              <a:lnSpc>
                <a:spcPts val="2000"/>
              </a:lnSpc>
              <a:spcAft>
                <a:spcPts val="1800"/>
              </a:spcAft>
              <a:buSzPct val="100000"/>
              <a:buChar char="•"/>
            </a:pPr>
            <a:r>
              <a:rPr lang="en-US" dirty="0">
                <a:solidFill>
                  <a:srgbClr val="444444"/>
                </a:solidFill>
                <a:latin typeface="Arial" pitchFamily="34" charset="0"/>
                <a:ea typeface="Arial" pitchFamily="34" charset="-122"/>
                <a:cs typeface="Arial" pitchFamily="34" charset="-120"/>
              </a:rPr>
              <a:t>O</a:t>
            </a:r>
            <a:r>
              <a:rPr lang="en-US" sz="1800" dirty="0">
                <a:solidFill>
                  <a:srgbClr val="444444"/>
                </a:solidFill>
                <a:latin typeface="Arial" pitchFamily="34" charset="0"/>
                <a:ea typeface="Arial" pitchFamily="34" charset="-122"/>
                <a:cs typeface="Arial" pitchFamily="34" charset="-120"/>
              </a:rPr>
              <a:t>bjective facts secondary to emotions and beliefs.</a:t>
            </a:r>
            <a:endParaRPr lang="en-US" sz="1800" dirty="0"/>
          </a:p>
          <a:p>
            <a:pPr marL="342900" indent="-342900">
              <a:lnSpc>
                <a:spcPts val="2000"/>
              </a:lnSpc>
              <a:spcAft>
                <a:spcPts val="1800"/>
              </a:spcAft>
              <a:buSzPct val="100000"/>
              <a:buChar char="•"/>
            </a:pPr>
            <a:r>
              <a:rPr lang="en-US" sz="1800" dirty="0">
                <a:solidFill>
                  <a:srgbClr val="444444"/>
                </a:solidFill>
                <a:latin typeface="Arial" pitchFamily="34" charset="0"/>
                <a:ea typeface="Arial" pitchFamily="34" charset="-122"/>
                <a:cs typeface="Arial" pitchFamily="34" charset="-120"/>
              </a:rPr>
              <a:t>Emerged prominently after major political events like Brexit and US election.</a:t>
            </a:r>
            <a:endParaRPr lang="en-US" sz="1800" dirty="0"/>
          </a:p>
          <a:p>
            <a:pPr marL="342900" indent="-342900">
              <a:lnSpc>
                <a:spcPts val="2000"/>
              </a:lnSpc>
              <a:spcAft>
                <a:spcPts val="1800"/>
              </a:spcAft>
              <a:buSzPct val="100000"/>
              <a:buChar char="•"/>
            </a:pPr>
            <a:r>
              <a:rPr lang="en-US" sz="1800" dirty="0">
                <a:solidFill>
                  <a:srgbClr val="444444"/>
                </a:solidFill>
                <a:latin typeface="Arial" pitchFamily="34" charset="0"/>
                <a:ea typeface="Arial" pitchFamily="34" charset="-122"/>
                <a:cs typeface="Arial" pitchFamily="34" charset="-120"/>
              </a:rPr>
              <a:t>Characterized as narrative disorder, propaganda tool, and democracy threat.</a:t>
            </a:r>
            <a:endParaRPr lang="en-US" sz="1800" dirty="0"/>
          </a:p>
          <a:p>
            <a:pPr marL="342900" indent="-342900">
              <a:lnSpc>
                <a:spcPts val="2000"/>
              </a:lnSpc>
              <a:spcAft>
                <a:spcPts val="1800"/>
              </a:spcAft>
              <a:buSzPct val="100000"/>
              <a:buChar char="•"/>
            </a:pPr>
            <a:r>
              <a:rPr lang="en-US" sz="1800" dirty="0">
                <a:solidFill>
                  <a:srgbClr val="444444"/>
                </a:solidFill>
                <a:latin typeface="Arial" pitchFamily="34" charset="0"/>
                <a:ea typeface="Arial" pitchFamily="34" charset="-122"/>
                <a:cs typeface="Arial" pitchFamily="34" charset="-120"/>
              </a:rPr>
              <a:t>Media manipulation destabilizes expert knowledge in favor of 'alternative facts'.</a:t>
            </a:r>
            <a:endParaRPr lang="en-US" sz="18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name="Slide 6">
    <p:spTree>
      <p:nvGrpSpPr>
        <p:cNvPr id="1" name=""/>
        <p:cNvGrpSpPr/>
        <p:nvPr/>
      </p:nvGrpSpPr>
      <p:grpSpPr>
        <a:xfrm>
          <a:off x="0" y="0"/>
          <a:ext cx="0" cy="0"/>
          <a:chOff x="0" y="0"/>
          <a:chExt cx="0" cy="0"/>
        </a:xfrm>
      </p:grpSpPr>
      <p:sp>
        <p:nvSpPr>
          <p:cNvPr id="2" name="Text 0"/>
          <p:cNvSpPr/>
          <p:nvPr/>
        </p:nvSpPr>
        <p:spPr>
          <a:xfrm>
            <a:off x="457200" y="457200"/>
            <a:ext cx="8229600" cy="914400"/>
          </a:xfrm>
          <a:prstGeom prst="rect">
            <a:avLst/>
          </a:prstGeom>
          <a:noFill/>
          <a:ln/>
        </p:spPr>
        <p:txBody>
          <a:bodyPr wrap="square" rtlCol="0" anchor="ctr"/>
          <a:lstStyle/>
          <a:p>
            <a:pPr marL="0" indent="0">
              <a:buNone/>
            </a:pPr>
            <a:r>
              <a:rPr lang="en-US" sz="2800" b="1" dirty="0">
                <a:solidFill>
                  <a:srgbClr val="363636"/>
                </a:solidFill>
                <a:latin typeface="Arial" pitchFamily="34" charset="0"/>
                <a:ea typeface="Arial" pitchFamily="34" charset="-122"/>
                <a:cs typeface="Arial" pitchFamily="34" charset="-120"/>
              </a:rPr>
              <a:t>Sociology of Post-Truth Phenomenon</a:t>
            </a:r>
            <a:endParaRPr lang="en-US" sz="2800" dirty="0"/>
          </a:p>
        </p:txBody>
      </p:sp>
      <p:sp>
        <p:nvSpPr>
          <p:cNvPr id="3" name="Text 1"/>
          <p:cNvSpPr/>
          <p:nvPr/>
        </p:nvSpPr>
        <p:spPr>
          <a:xfrm>
            <a:off x="457200" y="1645920"/>
            <a:ext cx="8229600" cy="4114800"/>
          </a:xfrm>
          <a:prstGeom prst="rect">
            <a:avLst/>
          </a:prstGeom>
          <a:noFill/>
          <a:ln/>
        </p:spPr>
        <p:txBody>
          <a:bodyPr wrap="square" rtlCol="0" anchor="t"/>
          <a:lstStyle/>
          <a:p>
            <a:pPr marL="342900" indent="-342900">
              <a:lnSpc>
                <a:spcPts val="2000"/>
              </a:lnSpc>
              <a:spcAft>
                <a:spcPts val="1800"/>
              </a:spcAft>
              <a:buSzPct val="100000"/>
              <a:buChar char="•"/>
            </a:pPr>
            <a:r>
              <a:rPr lang="en-US" sz="1800" dirty="0">
                <a:solidFill>
                  <a:srgbClr val="444444"/>
                </a:solidFill>
                <a:latin typeface="Arial" pitchFamily="34" charset="0"/>
                <a:ea typeface="Arial" pitchFamily="34" charset="-122"/>
                <a:cs typeface="Arial" pitchFamily="34" charset="-120"/>
              </a:rPr>
              <a:t>Multi-layered: epistemological, political, economic, technological, psychological, power dynamics.</a:t>
            </a:r>
            <a:endParaRPr lang="en-US" sz="1800" dirty="0"/>
          </a:p>
          <a:p>
            <a:pPr marL="342900" indent="-342900">
              <a:lnSpc>
                <a:spcPts val="2000"/>
              </a:lnSpc>
              <a:spcAft>
                <a:spcPts val="1800"/>
              </a:spcAft>
              <a:buSzPct val="100000"/>
              <a:buChar char="•"/>
            </a:pPr>
            <a:r>
              <a:rPr lang="en-US" sz="1800" dirty="0">
                <a:solidFill>
                  <a:srgbClr val="444444"/>
                </a:solidFill>
                <a:latin typeface="Arial" pitchFamily="34" charset="0"/>
                <a:ea typeface="Arial" pitchFamily="34" charset="-122"/>
                <a:cs typeface="Arial" pitchFamily="34" charset="-120"/>
              </a:rPr>
              <a:t>Correlates with declines in trust in public institutions and elites.</a:t>
            </a:r>
            <a:endParaRPr lang="en-US" sz="1800" dirty="0"/>
          </a:p>
          <a:p>
            <a:pPr marL="342900" indent="-342900">
              <a:lnSpc>
                <a:spcPts val="2000"/>
              </a:lnSpc>
              <a:spcAft>
                <a:spcPts val="1800"/>
              </a:spcAft>
              <a:buSzPct val="100000"/>
              <a:buChar char="•"/>
            </a:pPr>
            <a:r>
              <a:rPr lang="en-US" sz="1800" dirty="0">
                <a:solidFill>
                  <a:srgbClr val="444444"/>
                </a:solidFill>
                <a:latin typeface="Arial" pitchFamily="34" charset="0"/>
                <a:ea typeface="Arial" pitchFamily="34" charset="-122"/>
                <a:cs typeface="Arial" pitchFamily="34" charset="-120"/>
              </a:rPr>
              <a:t>Thrives in environments marked by social capital decline, inequality, and crisis.</a:t>
            </a:r>
            <a:endParaRPr lang="en-US" sz="1800" dirty="0"/>
          </a:p>
          <a:p>
            <a:pPr marL="342900" indent="-342900">
              <a:lnSpc>
                <a:spcPts val="2000"/>
              </a:lnSpc>
              <a:spcAft>
                <a:spcPts val="1800"/>
              </a:spcAft>
              <a:buSzPct val="100000"/>
              <a:buChar char="•"/>
            </a:pPr>
            <a:r>
              <a:rPr lang="en-US" sz="1800" dirty="0">
                <a:solidFill>
                  <a:srgbClr val="444444"/>
                </a:solidFill>
                <a:latin typeface="Arial" pitchFamily="34" charset="0"/>
                <a:ea typeface="Arial" pitchFamily="34" charset="-122"/>
                <a:cs typeface="Arial" pitchFamily="34" charset="-120"/>
              </a:rPr>
              <a:t>Post-truth ecologies facilitate spread of political disinformation and fake news.</a:t>
            </a:r>
            <a:endParaRPr lang="en-US" sz="18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name="Slide 7">
    <p:spTree>
      <p:nvGrpSpPr>
        <p:cNvPr id="1" name=""/>
        <p:cNvGrpSpPr/>
        <p:nvPr/>
      </p:nvGrpSpPr>
      <p:grpSpPr>
        <a:xfrm>
          <a:off x="0" y="0"/>
          <a:ext cx="0" cy="0"/>
          <a:chOff x="0" y="0"/>
          <a:chExt cx="0" cy="0"/>
        </a:xfrm>
      </p:grpSpPr>
      <p:sp>
        <p:nvSpPr>
          <p:cNvPr id="2" name="Text 0"/>
          <p:cNvSpPr/>
          <p:nvPr/>
        </p:nvSpPr>
        <p:spPr>
          <a:xfrm>
            <a:off x="457200" y="1193260"/>
            <a:ext cx="8229600" cy="914400"/>
          </a:xfrm>
          <a:prstGeom prst="rect">
            <a:avLst/>
          </a:prstGeom>
          <a:noFill/>
          <a:ln/>
        </p:spPr>
        <p:txBody>
          <a:bodyPr wrap="square" rtlCol="0" anchor="ctr"/>
          <a:lstStyle/>
          <a:p>
            <a:pPr marL="0" indent="0">
              <a:buNone/>
            </a:pPr>
            <a:r>
              <a:rPr lang="en-US" sz="2800" b="1" dirty="0">
                <a:solidFill>
                  <a:srgbClr val="363636"/>
                </a:solidFill>
                <a:latin typeface="Arial" pitchFamily="34" charset="0"/>
                <a:ea typeface="Arial" pitchFamily="34" charset="-122"/>
                <a:cs typeface="Arial" pitchFamily="34" charset="-120"/>
              </a:rPr>
              <a:t>Psychological Mechanisms Enhancing Post-Truth Virality</a:t>
            </a:r>
            <a:endParaRPr lang="en-US" sz="2800" dirty="0"/>
          </a:p>
        </p:txBody>
      </p:sp>
      <p:sp>
        <p:nvSpPr>
          <p:cNvPr id="3" name="Text 1"/>
          <p:cNvSpPr/>
          <p:nvPr/>
        </p:nvSpPr>
        <p:spPr>
          <a:xfrm>
            <a:off x="457200" y="2603770"/>
            <a:ext cx="8229600" cy="3156950"/>
          </a:xfrm>
          <a:prstGeom prst="rect">
            <a:avLst/>
          </a:prstGeom>
          <a:noFill/>
          <a:ln/>
        </p:spPr>
        <p:txBody>
          <a:bodyPr wrap="square" rtlCol="0" anchor="t"/>
          <a:lstStyle/>
          <a:p>
            <a:pPr marL="342900" indent="-342900">
              <a:lnSpc>
                <a:spcPts val="2000"/>
              </a:lnSpc>
              <a:spcAft>
                <a:spcPts val="1800"/>
              </a:spcAft>
              <a:buSzPct val="100000"/>
              <a:buChar char="•"/>
            </a:pPr>
            <a:r>
              <a:rPr lang="en-US" sz="1800" dirty="0">
                <a:solidFill>
                  <a:srgbClr val="444444"/>
                </a:solidFill>
                <a:latin typeface="Arial" pitchFamily="34" charset="0"/>
                <a:ea typeface="Arial" pitchFamily="34" charset="-122"/>
                <a:cs typeface="Arial" pitchFamily="34" charset="-120"/>
              </a:rPr>
              <a:t>Cognitive biases: confirmation bias, selective exposure, backfire effect.</a:t>
            </a:r>
            <a:endParaRPr lang="en-US" sz="1800" dirty="0"/>
          </a:p>
          <a:p>
            <a:pPr marL="342900" indent="-342900">
              <a:lnSpc>
                <a:spcPts val="2000"/>
              </a:lnSpc>
              <a:spcAft>
                <a:spcPts val="1800"/>
              </a:spcAft>
              <a:buSzPct val="100000"/>
              <a:buChar char="•"/>
            </a:pPr>
            <a:r>
              <a:rPr lang="en-US" sz="1800" dirty="0">
                <a:solidFill>
                  <a:srgbClr val="444444"/>
                </a:solidFill>
                <a:latin typeface="Arial" pitchFamily="34" charset="0"/>
                <a:ea typeface="Arial" pitchFamily="34" charset="-122"/>
                <a:cs typeface="Arial" pitchFamily="34" charset="-120"/>
              </a:rPr>
              <a:t>Individuals prefer information reinforcing pre-existing beliefs and dismiss contrary facts.</a:t>
            </a:r>
            <a:endParaRPr lang="en-US" sz="1800" dirty="0"/>
          </a:p>
          <a:p>
            <a:pPr marL="342900" indent="-342900">
              <a:lnSpc>
                <a:spcPts val="2000"/>
              </a:lnSpc>
              <a:spcAft>
                <a:spcPts val="1800"/>
              </a:spcAft>
              <a:buSzPct val="100000"/>
              <a:buChar char="•"/>
            </a:pPr>
            <a:r>
              <a:rPr lang="en-US" sz="1800" dirty="0">
                <a:solidFill>
                  <a:srgbClr val="444444"/>
                </a:solidFill>
                <a:latin typeface="Arial" pitchFamily="34" charset="0"/>
                <a:ea typeface="Arial" pitchFamily="34" charset="-122"/>
                <a:cs typeface="Arial" pitchFamily="34" charset="-120"/>
              </a:rPr>
              <a:t>Post-truth allows personalized realities where facts lose primacy to belief.</a:t>
            </a:r>
            <a:endParaRPr lang="en-US" sz="180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name="Slide 8">
    <p:spTree>
      <p:nvGrpSpPr>
        <p:cNvPr id="1" name=""/>
        <p:cNvGrpSpPr/>
        <p:nvPr/>
      </p:nvGrpSpPr>
      <p:grpSpPr>
        <a:xfrm>
          <a:off x="0" y="0"/>
          <a:ext cx="0" cy="0"/>
          <a:chOff x="0" y="0"/>
          <a:chExt cx="0" cy="0"/>
        </a:xfrm>
      </p:grpSpPr>
      <p:sp>
        <p:nvSpPr>
          <p:cNvPr id="2" name="Text 0"/>
          <p:cNvSpPr/>
          <p:nvPr/>
        </p:nvSpPr>
        <p:spPr>
          <a:xfrm>
            <a:off x="457200" y="710121"/>
            <a:ext cx="8229600" cy="914400"/>
          </a:xfrm>
          <a:prstGeom prst="rect">
            <a:avLst/>
          </a:prstGeom>
          <a:noFill/>
          <a:ln/>
        </p:spPr>
        <p:txBody>
          <a:bodyPr wrap="square" rtlCol="0" anchor="ctr"/>
          <a:lstStyle/>
          <a:p>
            <a:pPr marL="0" indent="0">
              <a:buNone/>
            </a:pPr>
            <a:r>
              <a:rPr lang="en-US" sz="2800" b="1" dirty="0">
                <a:solidFill>
                  <a:srgbClr val="363636"/>
                </a:solidFill>
                <a:latin typeface="Arial" pitchFamily="34" charset="0"/>
                <a:ea typeface="Arial" pitchFamily="34" charset="-122"/>
                <a:cs typeface="Arial" pitchFamily="34" charset="-120"/>
              </a:rPr>
              <a:t>Gaslighting: Concept and Origins</a:t>
            </a:r>
            <a:endParaRPr lang="en-US" sz="2800" dirty="0"/>
          </a:p>
        </p:txBody>
      </p:sp>
      <p:sp>
        <p:nvSpPr>
          <p:cNvPr id="3" name="Text 1"/>
          <p:cNvSpPr/>
          <p:nvPr/>
        </p:nvSpPr>
        <p:spPr>
          <a:xfrm>
            <a:off x="457200" y="1645920"/>
            <a:ext cx="8229600" cy="4114800"/>
          </a:xfrm>
          <a:prstGeom prst="rect">
            <a:avLst/>
          </a:prstGeom>
          <a:noFill/>
          <a:ln/>
        </p:spPr>
        <p:txBody>
          <a:bodyPr wrap="square" rtlCol="0" anchor="t"/>
          <a:lstStyle/>
          <a:p>
            <a:pPr marL="342900" indent="-342900">
              <a:lnSpc>
                <a:spcPts val="2000"/>
              </a:lnSpc>
              <a:spcAft>
                <a:spcPts val="1800"/>
              </a:spcAft>
              <a:buSzPct val="100000"/>
              <a:buChar char="•"/>
            </a:pPr>
            <a:r>
              <a:rPr lang="en-US" sz="1800" dirty="0">
                <a:solidFill>
                  <a:srgbClr val="444444"/>
                </a:solidFill>
                <a:latin typeface="Arial" pitchFamily="34" charset="0"/>
                <a:ea typeface="Arial" pitchFamily="34" charset="-122"/>
                <a:cs typeface="Arial" pitchFamily="34" charset="-120"/>
              </a:rPr>
              <a:t>Psychological manipulation aiming to induce self-doubt.</a:t>
            </a:r>
            <a:endParaRPr lang="en-US" sz="1800" dirty="0"/>
          </a:p>
          <a:p>
            <a:pPr marL="342900" indent="-342900">
              <a:lnSpc>
                <a:spcPts val="2000"/>
              </a:lnSpc>
              <a:spcAft>
                <a:spcPts val="1800"/>
              </a:spcAft>
              <a:buSzPct val="100000"/>
              <a:buChar char="•"/>
            </a:pPr>
            <a:r>
              <a:rPr lang="en-US" sz="1800" dirty="0">
                <a:solidFill>
                  <a:srgbClr val="444444"/>
                </a:solidFill>
                <a:latin typeface="Arial" pitchFamily="34" charset="0"/>
                <a:ea typeface="Arial" pitchFamily="34" charset="-122"/>
                <a:cs typeface="Arial" pitchFamily="34" charset="-120"/>
              </a:rPr>
              <a:t>Originates from 1938 play and 1940 film 'Gas Light' depicting manipulative abuse.</a:t>
            </a:r>
            <a:endParaRPr lang="en-US" sz="1800" dirty="0"/>
          </a:p>
          <a:p>
            <a:pPr marL="342900" indent="-342900">
              <a:lnSpc>
                <a:spcPts val="2000"/>
              </a:lnSpc>
              <a:spcAft>
                <a:spcPts val="1800"/>
              </a:spcAft>
              <a:buSzPct val="100000"/>
              <a:buChar char="•"/>
            </a:pPr>
            <a:r>
              <a:rPr lang="en-US" sz="1800" dirty="0">
                <a:solidFill>
                  <a:srgbClr val="444444"/>
                </a:solidFill>
                <a:latin typeface="Arial" pitchFamily="34" charset="0"/>
                <a:ea typeface="Arial" pitchFamily="34" charset="-122"/>
                <a:cs typeface="Arial" pitchFamily="34" charset="-120"/>
              </a:rPr>
              <a:t>Involves undermining a victim's perception and memory to assert control.</a:t>
            </a:r>
            <a:endParaRPr lang="en-US" sz="1800" dirty="0"/>
          </a:p>
          <a:p>
            <a:pPr marL="342900" indent="-342900">
              <a:lnSpc>
                <a:spcPts val="2000"/>
              </a:lnSpc>
              <a:spcAft>
                <a:spcPts val="1800"/>
              </a:spcAft>
              <a:buSzPct val="100000"/>
              <a:buChar char="•"/>
            </a:pPr>
            <a:r>
              <a:rPr lang="en-US" sz="1800" dirty="0">
                <a:solidFill>
                  <a:srgbClr val="444444"/>
                </a:solidFill>
                <a:latin typeface="Arial" pitchFamily="34" charset="0"/>
                <a:ea typeface="Arial" pitchFamily="34" charset="-122"/>
                <a:cs typeface="Arial" pitchFamily="34" charset="-120"/>
              </a:rPr>
              <a:t>Extends beyond intimate relationships into societal and political realms.</a:t>
            </a:r>
            <a:endParaRPr lang="en-US" sz="1800" dirty="0"/>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27</TotalTime>
  <Words>2697</Words>
  <Application>Microsoft Office PowerPoint</Application>
  <PresentationFormat>On-screen Show (16:9)</PresentationFormat>
  <Paragraphs>200</Paragraphs>
  <Slides>29</Slides>
  <Notes>29</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29</vt:i4>
      </vt:variant>
    </vt:vector>
  </HeadingPairs>
  <TitlesOfParts>
    <vt:vector size="36" baseType="lpstr">
      <vt:lpstr>Aptos</vt:lpstr>
      <vt:lpstr>Aptos Display</vt:lpstr>
      <vt:lpstr>Arial</vt:lpstr>
      <vt:lpstr>Bricolage Grotesque</vt:lpstr>
      <vt:lpstr>Calibri</vt:lpstr>
      <vt:lpstr>Office Theme</vt:lpstr>
      <vt:lpstr>Custom Design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Schools as Resilient Ecosystems Against Disinformation</dc:title>
  <dc:subject>Applying Epistemic Justice and Echo-Chamber Theory to School Leadership</dc:subject>
  <dc:creator>Victoria</dc:creator>
  <cp:lastModifiedBy>Κονιδάρη Βικτωρία-Χρυσούλα</cp:lastModifiedBy>
  <cp:revision>2</cp:revision>
  <dcterms:created xsi:type="dcterms:W3CDTF">2025-07-30T09:06:56Z</dcterms:created>
  <dcterms:modified xsi:type="dcterms:W3CDTF">2025-07-30T19:03:12Z</dcterms:modified>
</cp:coreProperties>
</file>